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C6BDB-5F6E-47BD-AADB-AC527E8C68F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53A3E-C588-4B37-911F-224183C678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sbouc@asug.com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1okhmQvwDY" TargetMode="External"/><Relationship Id="rId2" Type="http://schemas.openxmlformats.org/officeDocument/2006/relationships/hyperlink" Target="http://www.sdn.sap.com/irj/scn/weblogs?blog=/pub/wlg/22471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lists.asug.com/t/872664/30009334/57698/2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pghboug.org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2999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SAPPHIRE® </a:t>
            </a:r>
            <a:r>
              <a:rPr lang="en-US" sz="3600" b="1" dirty="0" smtClean="0"/>
              <a:t>NOW/ASUG </a:t>
            </a:r>
            <a:r>
              <a:rPr lang="en-US" sz="3600" b="1" dirty="0"/>
              <a:t>Annual </a:t>
            </a:r>
            <a:r>
              <a:rPr lang="en-US" sz="3600" b="1" dirty="0" smtClean="0"/>
              <a:t>Conference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May </a:t>
            </a:r>
            <a:r>
              <a:rPr lang="en-US" sz="2200" dirty="0"/>
              <a:t>15-18, </a:t>
            </a:r>
            <a:r>
              <a:rPr lang="en-US" sz="2200" dirty="0" smtClean="0"/>
              <a:t>2011</a:t>
            </a:r>
            <a:br>
              <a:rPr lang="en-US" sz="2200" dirty="0" smtClean="0"/>
            </a:br>
            <a:r>
              <a:rPr lang="en-US" sz="2200" dirty="0" smtClean="0"/>
              <a:t>Orange </a:t>
            </a:r>
            <a:r>
              <a:rPr lang="en-US" sz="2200" dirty="0"/>
              <a:t>County Convention </a:t>
            </a:r>
            <a:r>
              <a:rPr lang="en-US" sz="2200" dirty="0" smtClean="0"/>
              <a:t>Center Orlando</a:t>
            </a:r>
            <a:r>
              <a:rPr lang="en-US" sz="2200" dirty="0"/>
              <a:t>, </a:t>
            </a:r>
            <a:r>
              <a:rPr lang="en-US" sz="2200" dirty="0" smtClean="0"/>
              <a:t>FL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001000" cy="3810000"/>
          </a:xfrm>
        </p:spPr>
        <p:txBody>
          <a:bodyPr>
            <a:normAutofit fontScale="70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 15,000+ Attendees (both conferences)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Buses running between hotels/convention center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Primary Focus SAP ERP, Business Analytics (BOBJ)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Hot Topics: HANA, Mobile BI (</a:t>
            </a:r>
            <a:r>
              <a:rPr lang="en-US" dirty="0" err="1" smtClean="0"/>
              <a:t>sybase</a:t>
            </a:r>
            <a:r>
              <a:rPr lang="en-US" dirty="0" smtClean="0"/>
              <a:t>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Presentations were more Business Oriented than Technical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Daily Keynote presentations broadcasted on web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Onsite recording room: interviews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Large Convention Floor: Vendors, Sessions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ASUG Lounge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SAP &amp; ASUG sessions side by side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Conference Party: Private Sting Concert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324600"/>
            <a:ext cx="3781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2999"/>
          </a:xfrm>
        </p:spPr>
        <p:txBody>
          <a:bodyPr>
            <a:normAutofit/>
          </a:bodyPr>
          <a:lstStyle/>
          <a:p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001000" cy="4419600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Annual Influencer Summit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Save $100 if you attended last years Influencer Summit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Early Bird Registration through July 31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ASUG members save additional $200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Connect 1: Complimentary Registration for each paid registration (previous attendance required)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Chris Pohl on Organization Committee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Session Schedule now Live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1026" name="Picture 2" descr="E:\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206154" cy="1781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2999"/>
          </a:xfrm>
        </p:spPr>
        <p:txBody>
          <a:bodyPr>
            <a:normAutofit/>
          </a:bodyPr>
          <a:lstStyle/>
          <a:p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001000" cy="4419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The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session schedule and all educational abstracts </a:t>
            </a:r>
            <a:r>
              <a:rPr lang="en-US" dirty="0"/>
              <a:t>are now available for browsing. Find sessions of interest to you in the areas of: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/>
              <a:t>Administration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 err="1"/>
              <a:t>Dashboarding</a:t>
            </a:r>
            <a:r>
              <a:rPr lang="en-US" dirty="0"/>
              <a:t> and Visualization 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/>
              <a:t>Data Warehousing, Data Series/Data Integrator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/>
              <a:t>Enterprise Reporting 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/>
              <a:t>Influence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/>
              <a:t>Mobility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/>
              <a:t>Semantic Layer 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/>
              <a:t>Trends &amp; Strategy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 err="1"/>
              <a:t>WebI</a:t>
            </a:r>
            <a:r>
              <a:rPr lang="en-US" dirty="0"/>
              <a:t>/Analysis  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4" name="Picture 2" descr="E:\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206154" cy="1781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2999"/>
          </a:xfrm>
        </p:spPr>
        <p:txBody>
          <a:bodyPr>
            <a:normAutofit/>
          </a:bodyPr>
          <a:lstStyle/>
          <a:p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001000" cy="4419600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US" dirty="0"/>
              <a:t> </a:t>
            </a:r>
            <a:r>
              <a:rPr lang="en-US" b="1" dirty="0" smtClean="0">
                <a:solidFill>
                  <a:schemeClr val="tx1"/>
                </a:solidFill>
              </a:rPr>
              <a:t>Connect </a:t>
            </a:r>
            <a:r>
              <a:rPr lang="en-US" b="1" dirty="0">
                <a:solidFill>
                  <a:schemeClr val="tx1"/>
                </a:solidFill>
              </a:rPr>
              <a:t>1: 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A Complimentary Registration for this Year's Conference</a:t>
            </a:r>
          </a:p>
          <a:p>
            <a:pPr algn="l"/>
            <a:r>
              <a:rPr lang="en-US" dirty="0"/>
              <a:t>In order to help afford as many people as possible the opportunity to share with this community, ASUG is pleased to announce </a:t>
            </a:r>
            <a:r>
              <a:rPr lang="en-US" b="1" i="1" dirty="0"/>
              <a:t>Connect 1</a:t>
            </a:r>
            <a:r>
              <a:rPr lang="en-US" dirty="0"/>
              <a:t>, a buy one, get one free program for this year’s ASUG SAP </a:t>
            </a:r>
            <a:r>
              <a:rPr lang="en-US" dirty="0" err="1"/>
              <a:t>BusinessObjects</a:t>
            </a:r>
            <a:r>
              <a:rPr lang="en-US" dirty="0"/>
              <a:t> User Conference.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b="1" i="1" dirty="0">
                <a:solidFill>
                  <a:schemeClr val="tx1"/>
                </a:solidFill>
              </a:rPr>
              <a:t>Connect 1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is open to attendees of past SAP </a:t>
            </a:r>
            <a:r>
              <a:rPr lang="en-US" dirty="0" err="1"/>
              <a:t>BusinessObjects</a:t>
            </a:r>
            <a:r>
              <a:rPr lang="en-US" dirty="0"/>
              <a:t> User Conferences only. It is not open to new registrants. You are eligible for one free additional admission to this year’s conference</a:t>
            </a:r>
            <a:r>
              <a:rPr lang="en-US" dirty="0" smtClean="0">
                <a:solidFill>
                  <a:srgbClr val="FF0000"/>
                </a:solidFill>
              </a:rPr>
              <a:t>*. </a:t>
            </a:r>
            <a:endParaRPr lang="en-US" dirty="0">
              <a:solidFill>
                <a:srgbClr val="FF0000"/>
              </a:solidFill>
            </a:endParaRPr>
          </a:p>
          <a:p>
            <a:pPr algn="l"/>
            <a:r>
              <a:rPr lang="en-US" dirty="0"/>
              <a:t>Upon your own paid in full registration, a code will be sent to you as part of your confirmation email. This code must be entered at registration by the individual taking advantage of your </a:t>
            </a:r>
            <a:r>
              <a:rPr lang="en-US" i="1" dirty="0"/>
              <a:t>Connect 1</a:t>
            </a:r>
            <a:r>
              <a:rPr lang="en-US" dirty="0"/>
              <a:t> complimentary admission to the event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Note: The </a:t>
            </a:r>
            <a:r>
              <a:rPr lang="en-US" b="1" i="1" dirty="0">
                <a:solidFill>
                  <a:schemeClr val="tx1"/>
                </a:solidFill>
              </a:rPr>
              <a:t>Connect 1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/>
              <a:t>offer does not cover travel or hotel expenses</a:t>
            </a:r>
            <a:r>
              <a:rPr lang="en-US" dirty="0" smtClean="0"/>
              <a:t>.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Please </a:t>
            </a:r>
            <a:r>
              <a:rPr lang="en-US" dirty="0"/>
              <a:t>contact </a:t>
            </a:r>
            <a:r>
              <a:rPr lang="en-US" b="1" dirty="0">
                <a:hlinkClick r:id="rId2"/>
              </a:rPr>
              <a:t>sbouc@asug.com</a:t>
            </a:r>
            <a:r>
              <a:rPr lang="en-US" dirty="0"/>
              <a:t> with any questions. We look forward to building an even stronger community with you and another colleague in Orlando this fall</a:t>
            </a:r>
            <a:r>
              <a:rPr lang="en-US" dirty="0" smtClean="0"/>
              <a:t>.</a:t>
            </a:r>
          </a:p>
          <a:p>
            <a:pPr algn="l"/>
            <a:endParaRPr lang="en-US" dirty="0" smtClean="0"/>
          </a:p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 Complimentary </a:t>
            </a:r>
            <a:r>
              <a:rPr lang="en-US" dirty="0"/>
              <a:t>registrations are not included in this offer. SAP employees are not eligible for this offer. Other restrictions may apply.</a:t>
            </a:r>
            <a:endParaRPr lang="en-US" dirty="0" smtClean="0"/>
          </a:p>
        </p:txBody>
      </p:sp>
      <p:pic>
        <p:nvPicPr>
          <p:cNvPr id="3074" name="Picture 2" descr="E:\Pictur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206154" cy="1781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299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Upcoming </a:t>
            </a:r>
            <a:r>
              <a:rPr lang="en-US" sz="2800" b="1" dirty="0" err="1" smtClean="0"/>
              <a:t>BusinessObjects</a:t>
            </a:r>
            <a:r>
              <a:rPr lang="en-US" sz="2800" b="1" dirty="0" smtClean="0"/>
              <a:t> Strategic SIG webcasts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Support/Maintenance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8001000" cy="4648200"/>
          </a:xfrm>
        </p:spPr>
        <p:txBody>
          <a:bodyPr>
            <a:normAutofit fontScale="62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Remote Support Component, A System Monitoring and Analysis Platform (July 15, 2011)</a:t>
            </a:r>
            <a:b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Getting the Best out of SAP Support for Business Analytics Products (July 29, 2011)</a:t>
            </a:r>
            <a:b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SAP 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BusinessObjects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BI Solution, Version 4 Maintenance Model (August 12, 2011) </a:t>
            </a:r>
            <a:b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Remote Support Component, A System Monitoring and Analysis (August 26, 2011)</a:t>
            </a:r>
            <a:b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Getting the Best out of SAP Support for Business Analytics Products (September 9, 2011 )</a:t>
            </a:r>
            <a:b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SAP 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BusinessObjects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BI Solution, Version 4 Maintenance Model (September 23, 2011 )</a:t>
            </a:r>
          </a:p>
          <a:p>
            <a:pPr algn="l">
              <a:buFont typeface="Arial" pitchFamily="34" charset="0"/>
              <a:buChar char="•"/>
            </a:pPr>
            <a:endParaRPr lang="en-US" b="1" dirty="0" smtClean="0"/>
          </a:p>
          <a:p>
            <a:pPr algn="l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2999"/>
          </a:xfrm>
        </p:spPr>
        <p:txBody>
          <a:bodyPr>
            <a:normAutofit/>
          </a:bodyPr>
          <a:lstStyle/>
          <a:p>
            <a:r>
              <a:rPr lang="en-US" sz="2800" b="1" dirty="0" err="1" smtClean="0"/>
              <a:t>BusinessObjects</a:t>
            </a:r>
            <a:r>
              <a:rPr lang="en-US" sz="2800" b="1" dirty="0" smtClean="0"/>
              <a:t> Strategic SIG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SAP Education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143000"/>
            <a:ext cx="8001000" cy="5105400"/>
          </a:xfrm>
        </p:spPr>
        <p:txBody>
          <a:bodyPr>
            <a:normAutofit fontScale="77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Tammy Datri – Coordinator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Paul Grill – Subject Matter Expert (SME)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Survey to ASUG Members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ASUG Webcast </a:t>
            </a:r>
            <a:endParaRPr lang="en-US" dirty="0"/>
          </a:p>
          <a:p>
            <a:pPr algn="l">
              <a:buFont typeface="Arial" pitchFamily="34" charset="0"/>
              <a:buChar char="•"/>
            </a:pPr>
            <a:r>
              <a:rPr lang="en-US" b="1" dirty="0" smtClean="0"/>
              <a:t> SAP Point of Contacts</a:t>
            </a:r>
          </a:p>
          <a:p>
            <a:pPr lvl="1" algn="l">
              <a:buFont typeface="Arial" pitchFamily="34" charset="0"/>
              <a:buChar char="•"/>
            </a:pPr>
            <a:r>
              <a:rPr lang="en-US" b="1" dirty="0" smtClean="0"/>
              <a:t> On Line Tutorials – Megan Mittler (</a:t>
            </a:r>
            <a:r>
              <a:rPr lang="en-US" dirty="0"/>
              <a:t>Product Education </a:t>
            </a:r>
            <a:r>
              <a:rPr lang="en-US" dirty="0" smtClean="0"/>
              <a:t>Manager</a:t>
            </a:r>
            <a:r>
              <a:rPr lang="en-US" sz="4000" dirty="0" smtClean="0"/>
              <a:t> </a:t>
            </a:r>
            <a:r>
              <a:rPr lang="en-US" dirty="0" smtClean="0"/>
              <a:t>IDDC</a:t>
            </a:r>
            <a:r>
              <a:rPr lang="en-US" dirty="0"/>
              <a:t>, BI Suite Product </a:t>
            </a:r>
            <a:r>
              <a:rPr lang="en-US" dirty="0" smtClean="0"/>
              <a:t>Management</a:t>
            </a:r>
            <a:r>
              <a:rPr lang="en-US" b="1" dirty="0" smtClean="0"/>
              <a:t>)</a:t>
            </a:r>
          </a:p>
          <a:p>
            <a:pPr lvl="2" algn="l">
              <a:buFont typeface="Arial" pitchFamily="34" charset="0"/>
              <a:buChar char="•"/>
            </a:pPr>
            <a:r>
              <a:rPr lang="en-US" b="1" dirty="0"/>
              <a:t> </a:t>
            </a:r>
            <a:r>
              <a:rPr lang="en-US" u="sng" dirty="0">
                <a:hlinkClick r:id="rId2"/>
              </a:rPr>
              <a:t>http://www.sdn.sap.com/irj/scn/weblogs?blog=/pub/wlg/22471</a:t>
            </a:r>
            <a:endParaRPr lang="en-US" dirty="0"/>
          </a:p>
          <a:p>
            <a:pPr lvl="2" algn="l"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dirty="0"/>
              <a:t>twitter @</a:t>
            </a:r>
            <a:r>
              <a:rPr lang="en-US" dirty="0" err="1"/>
              <a:t>SAP_Learn_BI</a:t>
            </a:r>
            <a:endParaRPr lang="en-US" b="1" dirty="0" smtClean="0"/>
          </a:p>
          <a:p>
            <a:pPr lvl="2" algn="l">
              <a:buFont typeface="Arial" pitchFamily="34" charset="0"/>
              <a:buChar char="•"/>
            </a:pPr>
            <a:r>
              <a:rPr lang="en-US" b="1" dirty="0"/>
              <a:t> </a:t>
            </a:r>
            <a:r>
              <a:rPr lang="en-US" u="sng" dirty="0">
                <a:hlinkClick r:id="rId3"/>
              </a:rPr>
              <a:t>http://</a:t>
            </a:r>
            <a:r>
              <a:rPr lang="en-US" u="sng" dirty="0" smtClean="0">
                <a:hlinkClick r:id="rId3"/>
              </a:rPr>
              <a:t>www.youtube.com/watch?v=s1okhmQvwDY</a:t>
            </a:r>
            <a:endParaRPr lang="en-US" b="1" dirty="0" smtClean="0"/>
          </a:p>
          <a:p>
            <a:pPr lvl="1" algn="l">
              <a:buFont typeface="Arial" pitchFamily="34" charset="0"/>
              <a:buChar char="•"/>
            </a:pPr>
            <a:r>
              <a:rPr lang="en-US" b="1" dirty="0"/>
              <a:t> </a:t>
            </a:r>
            <a:r>
              <a:rPr lang="en-US" b="1" dirty="0" smtClean="0"/>
              <a:t>SAP Education – Kerry Brown (</a:t>
            </a:r>
            <a:r>
              <a:rPr lang="de-DE" dirty="0"/>
              <a:t>VP </a:t>
            </a:r>
            <a:r>
              <a:rPr lang="de-DE" dirty="0" smtClean="0"/>
              <a:t>Enablement, SAP Education)</a:t>
            </a:r>
          </a:p>
          <a:p>
            <a:pPr lvl="1" algn="l">
              <a:buFont typeface="Arial" pitchFamily="34" charset="0"/>
              <a:buChar char="•"/>
            </a:pPr>
            <a:r>
              <a:rPr lang="de-DE" b="1" dirty="0"/>
              <a:t> </a:t>
            </a:r>
            <a:r>
              <a:rPr lang="de-DE" b="1" dirty="0" smtClean="0"/>
              <a:t>Mary Brigden - </a:t>
            </a:r>
            <a:r>
              <a:rPr lang="en-US" dirty="0"/>
              <a:t>VP, Customer </a:t>
            </a:r>
            <a:r>
              <a:rPr lang="en-US" dirty="0" smtClean="0"/>
              <a:t>Success</a:t>
            </a:r>
            <a:endParaRPr lang="en-US" b="1" dirty="0" smtClean="0"/>
          </a:p>
          <a:p>
            <a:pPr algn="l">
              <a:buFont typeface="Arial" pitchFamily="34" charset="0"/>
              <a:buChar char="•"/>
            </a:pPr>
            <a:r>
              <a:rPr lang="en-US" b="1" dirty="0"/>
              <a:t> </a:t>
            </a:r>
            <a:r>
              <a:rPr lang="en-US" b="1" dirty="0" smtClean="0"/>
              <a:t>Future Direction – In Process of Forming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/>
              <a:t> </a:t>
            </a:r>
            <a:r>
              <a:rPr lang="en-US" b="1" dirty="0" smtClean="0"/>
              <a:t>Update at Influencer Summit in Orlando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29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b="1" dirty="0" smtClean="0"/>
              <a:t>ASUG SAP </a:t>
            </a:r>
            <a:r>
              <a:rPr lang="en-US" sz="1800" b="1" dirty="0" err="1" smtClean="0"/>
              <a:t>BusinessObjects</a:t>
            </a:r>
            <a:r>
              <a:rPr lang="en-US" sz="1800" b="1" dirty="0" smtClean="0"/>
              <a:t> Online and In-Product Education Influence Council Kick-Off 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600" b="1" dirty="0" smtClean="0"/>
              <a:t>Date:</a:t>
            </a:r>
            <a:r>
              <a:rPr lang="en-US" sz="1600" dirty="0" smtClean="0"/>
              <a:t> Monday, August 8, 2011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Time:</a:t>
            </a:r>
            <a:r>
              <a:rPr lang="en-US" sz="1600" dirty="0" smtClean="0"/>
              <a:t> 12:00 p.m. ET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Duration:</a:t>
            </a:r>
            <a:r>
              <a:rPr lang="en-US" sz="1600" dirty="0" smtClean="0"/>
              <a:t> 60 minutes</a:t>
            </a:r>
            <a:endParaRPr lang="en-US" sz="1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8001000" cy="5181600"/>
          </a:xfrm>
        </p:spPr>
        <p:txBody>
          <a:bodyPr>
            <a:normAutofit fontScale="25000" lnSpcReduction="20000"/>
          </a:bodyPr>
          <a:lstStyle/>
          <a:p>
            <a:pPr algn="l"/>
            <a:endParaRPr lang="en-US" sz="3800" dirty="0"/>
          </a:p>
          <a:p>
            <a:pPr algn="l"/>
            <a:r>
              <a:rPr lang="en-US" sz="4800" dirty="0"/>
              <a:t>Join us as we launch the ASUG SAP </a:t>
            </a:r>
            <a:r>
              <a:rPr lang="en-US" sz="4800" dirty="0" err="1"/>
              <a:t>BusinessObjects</a:t>
            </a:r>
            <a:r>
              <a:rPr lang="en-US" sz="4800" dirty="0"/>
              <a:t> Online and In-Product Education Influence Council. This Influence Council will examine SAP </a:t>
            </a:r>
            <a:r>
              <a:rPr lang="en-US" sz="4800" dirty="0" err="1"/>
              <a:t>BusinessObjects</a:t>
            </a:r>
            <a:r>
              <a:rPr lang="en-US" sz="4800" dirty="0"/>
              <a:t> BI 4.0 eLearning tutorials, both online and embedded in the products themselves, for ways to increase user adoption and ease of use of SAP products through better knowledge management. </a:t>
            </a:r>
          </a:p>
          <a:p>
            <a:pPr algn="l"/>
            <a:r>
              <a:rPr lang="en-US" sz="4800" dirty="0"/>
              <a:t>This is a great opportunity for customers and SAP to work together to influence SAP </a:t>
            </a:r>
            <a:r>
              <a:rPr lang="en-US" sz="4800" dirty="0" err="1"/>
              <a:t>BusinessObjects</a:t>
            </a:r>
            <a:r>
              <a:rPr lang="en-US" sz="4800" dirty="0"/>
              <a:t> customer education. 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  <a:p>
            <a:pPr algn="l"/>
            <a:r>
              <a:rPr lang="en-US" sz="4800" b="1" dirty="0">
                <a:solidFill>
                  <a:schemeClr val="tx1"/>
                </a:solidFill>
              </a:rPr>
              <a:t>Council Objectives </a:t>
            </a:r>
          </a:p>
          <a:p>
            <a:pPr lvl="0" algn="l"/>
            <a:r>
              <a:rPr lang="en-US" sz="4800" dirty="0"/>
              <a:t>Assess the benefits/impact of the SAP </a:t>
            </a:r>
            <a:r>
              <a:rPr lang="en-US" sz="4800" dirty="0" err="1"/>
              <a:t>BusinessObjects</a:t>
            </a:r>
            <a:r>
              <a:rPr lang="en-US" sz="4800" dirty="0"/>
              <a:t> BI 4.0 tutorials </a:t>
            </a:r>
          </a:p>
          <a:p>
            <a:pPr lvl="0" algn="l"/>
            <a:r>
              <a:rPr lang="en-US" sz="4800" dirty="0"/>
              <a:t>Determine areas of improvement for ease of use and knowledge management in regards to: </a:t>
            </a:r>
          </a:p>
          <a:p>
            <a:pPr lvl="1" algn="l"/>
            <a:r>
              <a:rPr lang="en-US" sz="4800" dirty="0"/>
              <a:t>Audience   </a:t>
            </a:r>
          </a:p>
          <a:p>
            <a:pPr lvl="1" algn="l"/>
            <a:r>
              <a:rPr lang="en-US" sz="4800" dirty="0"/>
              <a:t>Format   </a:t>
            </a:r>
          </a:p>
          <a:p>
            <a:pPr lvl="1" algn="l"/>
            <a:r>
              <a:rPr lang="en-US" sz="4800" dirty="0"/>
              <a:t>Use-case scenarios  </a:t>
            </a:r>
          </a:p>
          <a:p>
            <a:pPr lvl="0" algn="l"/>
            <a:r>
              <a:rPr lang="en-US" sz="4800" dirty="0"/>
              <a:t>Examine effort level </a:t>
            </a:r>
            <a:r>
              <a:rPr lang="en-US" sz="4800" dirty="0" err="1"/>
              <a:t>vs</a:t>
            </a:r>
            <a:r>
              <a:rPr lang="en-US" sz="4800" dirty="0"/>
              <a:t> benefit of focus areas, and create and develop a project plan </a:t>
            </a:r>
          </a:p>
          <a:p>
            <a:pPr lvl="0" algn="l"/>
            <a:r>
              <a:rPr lang="en-US" sz="4800" dirty="0"/>
              <a:t>Strengthen relationships for direct feedback and interaction between customers and in-product education developers 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  <a:p>
            <a:pPr algn="l"/>
            <a:r>
              <a:rPr lang="en-US" sz="4800" b="1" dirty="0">
                <a:solidFill>
                  <a:schemeClr val="tx1"/>
                </a:solidFill>
              </a:rPr>
              <a:t>Kick-Off Agenda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800" dirty="0"/>
              <a:t>Introductions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800" dirty="0"/>
              <a:t>Current State of the E-Learning Product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800" dirty="0"/>
              <a:t>Focus Areas for Influence Council Input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800" dirty="0"/>
              <a:t>Expectations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800" dirty="0"/>
              <a:t>Frequency and Procedure of Council Meetings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800" dirty="0"/>
              <a:t>Next </a:t>
            </a:r>
            <a:r>
              <a:rPr lang="en-US" sz="4800" dirty="0" smtClean="0"/>
              <a:t>Steps</a:t>
            </a:r>
          </a:p>
          <a:p>
            <a:pPr lvl="1" algn="l">
              <a:buFont typeface="Arial" pitchFamily="34" charset="0"/>
              <a:buChar char="•"/>
            </a:pPr>
            <a:endParaRPr lang="en-US" sz="4800" dirty="0"/>
          </a:p>
          <a:p>
            <a:pPr algn="l"/>
            <a:r>
              <a:rPr lang="en-US" sz="4800" b="1" dirty="0">
                <a:solidFill>
                  <a:schemeClr val="tx1"/>
                </a:solidFill>
              </a:rPr>
              <a:t>Speakers</a:t>
            </a:r>
            <a:r>
              <a:rPr lang="en-US" sz="4800" dirty="0">
                <a:solidFill>
                  <a:schemeClr val="tx1"/>
                </a:solidFill>
              </a:rPr>
              <a:t> </a:t>
            </a:r>
          </a:p>
          <a:p>
            <a:pPr lvl="1" algn="l"/>
            <a:r>
              <a:rPr lang="en-US" sz="4800" dirty="0"/>
              <a:t>Megan Mittler, </a:t>
            </a:r>
            <a:r>
              <a:rPr lang="en-US" sz="4800" i="1" dirty="0"/>
              <a:t>SAP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Alexander </a:t>
            </a:r>
            <a:r>
              <a:rPr lang="en-US" sz="4800" dirty="0" err="1"/>
              <a:t>Tusa</a:t>
            </a:r>
            <a:r>
              <a:rPr lang="en-US" sz="4800" dirty="0"/>
              <a:t>, </a:t>
            </a:r>
            <a:r>
              <a:rPr lang="en-US" sz="4800" i="1" dirty="0"/>
              <a:t>SAP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Derek </a:t>
            </a:r>
            <a:r>
              <a:rPr lang="en-US" sz="4800" dirty="0" err="1"/>
              <a:t>Loranca</a:t>
            </a:r>
            <a:r>
              <a:rPr lang="en-US" sz="4800" dirty="0"/>
              <a:t>, </a:t>
            </a:r>
            <a:r>
              <a:rPr lang="en-US" sz="4800" i="1" dirty="0"/>
              <a:t>Aetna</a:t>
            </a:r>
            <a:r>
              <a:rPr lang="en-US" sz="4800" dirty="0"/>
              <a:t> </a:t>
            </a:r>
          </a:p>
          <a:p>
            <a:pPr algn="l"/>
            <a:r>
              <a:rPr lang="en-US" sz="4800" b="1" u="sng" dirty="0">
                <a:hlinkClick r:id="rId2"/>
              </a:rPr>
              <a:t/>
            </a:r>
            <a:br>
              <a:rPr lang="en-US" sz="4800" b="1" u="sng" dirty="0">
                <a:hlinkClick r:id="rId2"/>
              </a:rPr>
            </a:br>
            <a:r>
              <a:rPr lang="en-US" sz="4800" b="1" u="sng" dirty="0">
                <a:hlinkClick r:id="rId2"/>
              </a:rPr>
              <a:t>Register</a:t>
            </a:r>
            <a:r>
              <a:rPr lang="en-US" sz="4800" dirty="0"/>
              <a:t> by August 4, 2011 to make your voice heard in this important initiative.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/>
            </a:r>
            <a:br>
              <a:rPr lang="en-US" b="1" dirty="0"/>
            </a:b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304800"/>
            <a:ext cx="5486400" cy="990599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2400" b="1" dirty="0"/>
              <a:t>Pittsburgh Business Objects Users Group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8001000" cy="5181600"/>
          </a:xfrm>
        </p:spPr>
        <p:txBody>
          <a:bodyPr>
            <a:normAutofit fontScale="85000" lnSpcReduction="20000"/>
          </a:bodyPr>
          <a:lstStyle/>
          <a:p>
            <a:endParaRPr lang="en-US" b="1" dirty="0" smtClean="0"/>
          </a:p>
          <a:p>
            <a:pPr algn="l">
              <a:buFont typeface="Arial" pitchFamily="34" charset="0"/>
              <a:buChar char="•"/>
            </a:pPr>
            <a:r>
              <a:rPr lang="en-US" sz="2000" b="1" dirty="0"/>
              <a:t> </a:t>
            </a:r>
            <a:r>
              <a:rPr lang="en-US" sz="3300" b="1" dirty="0" smtClean="0"/>
              <a:t>Thursday </a:t>
            </a:r>
            <a:r>
              <a:rPr lang="en-US" sz="3300" b="1" dirty="0"/>
              <a:t>November 17</a:t>
            </a:r>
            <a:r>
              <a:rPr lang="en-US" sz="3300" b="1" baseline="30000" dirty="0"/>
              <a:t>th</a:t>
            </a:r>
            <a:r>
              <a:rPr lang="en-US" sz="3300" b="1" dirty="0"/>
              <a:t> – Diamond Run Golf Club, </a:t>
            </a:r>
            <a:r>
              <a:rPr lang="en-US" sz="3300" b="1" dirty="0" smtClean="0"/>
              <a:t>Sewickley</a:t>
            </a:r>
          </a:p>
          <a:p>
            <a:pPr algn="l"/>
            <a:endParaRPr lang="en-US" sz="2000" b="1" dirty="0" smtClean="0"/>
          </a:p>
          <a:p>
            <a:pPr algn="l">
              <a:buFont typeface="Arial" pitchFamily="34" charset="0"/>
              <a:buChar char="•"/>
            </a:pPr>
            <a:r>
              <a:rPr lang="en-US" sz="2000" b="1" dirty="0"/>
              <a:t> </a:t>
            </a:r>
            <a:r>
              <a:rPr lang="en-US" sz="3000" b="1" dirty="0" smtClean="0"/>
              <a:t>Co-locate meeting February / March with ASUG Group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600" b="1" dirty="0"/>
              <a:t> </a:t>
            </a:r>
            <a:r>
              <a:rPr lang="en-US" b="1" dirty="0" smtClean="0"/>
              <a:t>ASUG Road Show</a:t>
            </a:r>
          </a:p>
          <a:p>
            <a:pPr lvl="1" algn="l">
              <a:buFont typeface="Arial" pitchFamily="34" charset="0"/>
              <a:buChar char="•"/>
            </a:pPr>
            <a:r>
              <a:rPr lang="en-US" b="1" dirty="0"/>
              <a:t> </a:t>
            </a:r>
            <a:r>
              <a:rPr lang="en-US" b="1" dirty="0" smtClean="0"/>
              <a:t>2 track sessions afternoon</a:t>
            </a:r>
          </a:p>
          <a:p>
            <a:pPr lvl="1" algn="l">
              <a:buFont typeface="Arial" pitchFamily="34" charset="0"/>
              <a:buChar char="•"/>
            </a:pPr>
            <a:endParaRPr lang="en-US" sz="1600" b="1" dirty="0"/>
          </a:p>
          <a:p>
            <a:pPr algn="l">
              <a:buFont typeface="Arial" pitchFamily="34" charset="0"/>
              <a:buChar char="•"/>
            </a:pPr>
            <a:r>
              <a:rPr lang="en-US" sz="2000" b="1" dirty="0" smtClean="0"/>
              <a:t> </a:t>
            </a:r>
            <a:r>
              <a:rPr lang="en-US" sz="3000" b="1" dirty="0" smtClean="0"/>
              <a:t>Contact Info</a:t>
            </a:r>
            <a:endParaRPr lang="en-US" sz="3000" dirty="0" smtClean="0"/>
          </a:p>
          <a:p>
            <a:pPr lvl="1" algn="l">
              <a:buFont typeface="Arial" pitchFamily="34" charset="0"/>
              <a:buChar char="•"/>
            </a:pPr>
            <a:r>
              <a:rPr lang="en-US" b="1" dirty="0" smtClean="0"/>
              <a:t> Webpage: </a:t>
            </a:r>
            <a:r>
              <a:rPr lang="en-US" b="1" dirty="0" smtClean="0">
                <a:hlinkClick r:id="rId2"/>
              </a:rPr>
              <a:t>www.pghboug.org</a:t>
            </a:r>
            <a:endParaRPr lang="en-US" b="1" dirty="0" smtClean="0"/>
          </a:p>
          <a:p>
            <a:pPr lvl="1" algn="l">
              <a:buFont typeface="Arial" pitchFamily="34" charset="0"/>
              <a:buChar char="•"/>
            </a:pPr>
            <a:r>
              <a:rPr lang="en-US" b="1" dirty="0"/>
              <a:t> </a:t>
            </a:r>
            <a:r>
              <a:rPr lang="en-US" b="1" dirty="0" smtClean="0"/>
              <a:t>Email: info@pghboug.org</a:t>
            </a:r>
          </a:p>
          <a:p>
            <a:pPr lvl="1" algn="l">
              <a:buFont typeface="Arial" pitchFamily="34" charset="0"/>
              <a:buChar char="•"/>
            </a:pPr>
            <a:r>
              <a:rPr lang="en-US" b="1" dirty="0" smtClean="0"/>
              <a:t> Twitter: </a:t>
            </a:r>
            <a:r>
              <a:rPr lang="en-US" b="1" dirty="0" err="1"/>
              <a:t>P</a:t>
            </a:r>
            <a:r>
              <a:rPr lang="en-US" b="1" dirty="0" err="1" smtClean="0"/>
              <a:t>ghboug</a:t>
            </a:r>
            <a:endParaRPr lang="en-US" b="1" dirty="0" smtClean="0"/>
          </a:p>
          <a:p>
            <a:pPr lvl="1" algn="l">
              <a:buFont typeface="Arial" pitchFamily="34" charset="0"/>
              <a:buChar char="•"/>
            </a:pPr>
            <a:r>
              <a:rPr lang="en-US" b="1" dirty="0"/>
              <a:t> </a:t>
            </a:r>
            <a:r>
              <a:rPr lang="en-US" b="1" dirty="0" err="1" smtClean="0"/>
              <a:t>Facebook</a:t>
            </a:r>
            <a:r>
              <a:rPr lang="en-US" b="1" dirty="0" smtClean="0"/>
              <a:t>: </a:t>
            </a:r>
            <a:r>
              <a:rPr lang="en-US" b="1" dirty="0" err="1"/>
              <a:t>P</a:t>
            </a:r>
            <a:r>
              <a:rPr lang="en-US" b="1" dirty="0" err="1" smtClean="0"/>
              <a:t>ghboug</a:t>
            </a:r>
            <a:endParaRPr lang="en-US" b="1" dirty="0"/>
          </a:p>
          <a:p>
            <a:r>
              <a:rPr lang="en-US" dirty="0"/>
              <a:t> </a:t>
            </a:r>
          </a:p>
          <a:p>
            <a:pPr algn="l"/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"/>
            <a:ext cx="2209800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446</Words>
  <Application>Microsoft Office PowerPoint</Application>
  <PresentationFormat>On-screen Show (4:3)</PresentationFormat>
  <Paragraphs>96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SAPPHIRE® NOW/ASUG Annual Conference May 15-18, 2011 Orange County Convention Center Orlando, FL</vt:lpstr>
      <vt:lpstr>Slide 2</vt:lpstr>
      <vt:lpstr>Slide 3</vt:lpstr>
      <vt:lpstr>Slide 4</vt:lpstr>
      <vt:lpstr>Upcoming BusinessObjects Strategic SIG webcasts Support/Maintenance</vt:lpstr>
      <vt:lpstr>BusinessObjects Strategic SIG  SAP Education</vt:lpstr>
      <vt:lpstr>ASUG SAP BusinessObjects Online and In-Product Education Influence Council Kick-Off   Date: Monday, August 8, 2011 Time: 12:00 p.m. ET Duration: 60 minutes</vt:lpstr>
      <vt:lpstr>Pittsburgh Business Objects Users Group</vt:lpstr>
    </vt:vector>
  </TitlesOfParts>
  <Company>Grane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SAPPHIRE® NOW/ASUG Annual Conference May 15-18, 2011 Orange County Convention Center Orlando, FL</dc:title>
  <dc:creator>Tammy Datri</dc:creator>
  <cp:lastModifiedBy>Tammy Datri</cp:lastModifiedBy>
  <cp:revision>21</cp:revision>
  <dcterms:created xsi:type="dcterms:W3CDTF">2011-07-14T01:18:14Z</dcterms:created>
  <dcterms:modified xsi:type="dcterms:W3CDTF">2011-07-14T02:31:11Z</dcterms:modified>
</cp:coreProperties>
</file>