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60" r:id="rId2"/>
    <p:sldId id="356" r:id="rId3"/>
    <p:sldId id="357" r:id="rId4"/>
    <p:sldId id="284" r:id="rId5"/>
    <p:sldId id="361" r:id="rId6"/>
    <p:sldId id="325" r:id="rId7"/>
    <p:sldId id="347" r:id="rId8"/>
    <p:sldId id="348" r:id="rId9"/>
    <p:sldId id="349" r:id="rId10"/>
    <p:sldId id="354" r:id="rId11"/>
    <p:sldId id="355" r:id="rId12"/>
    <p:sldId id="352" r:id="rId13"/>
    <p:sldId id="358" r:id="rId14"/>
    <p:sldId id="350" r:id="rId15"/>
    <p:sldId id="351" r:id="rId16"/>
    <p:sldId id="359" r:id="rId17"/>
    <p:sldId id="310" r:id="rId18"/>
    <p:sldId id="265" r:id="rId19"/>
    <p:sldId id="339" r:id="rId20"/>
    <p:sldId id="330" r:id="rId21"/>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83"/>
    <a:srgbClr val="FF0000"/>
    <a:srgbClr val="666666"/>
    <a:srgbClr val="2B3F7B"/>
    <a:srgbClr val="9C277B"/>
    <a:srgbClr val="D4652D"/>
    <a:srgbClr val="9E3039"/>
    <a:srgbClr val="999999"/>
  </p:clrMru>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94690" autoAdjust="0"/>
  </p:normalViewPr>
  <p:slideViewPr>
    <p:cSldViewPr snapToGrid="0" showGuides="1">
      <p:cViewPr varScale="1">
        <p:scale>
          <a:sx n="86" d="100"/>
          <a:sy n="86" d="100"/>
        </p:scale>
        <p:origin x="-1806" y="-90"/>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8863" y="1681163"/>
            <a:ext cx="4740275" cy="3556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Based on customer research, the Customer Experience team worked in conjunction with our internal Education, Sales, Marketing, and Enterprise Support teams to </a:t>
            </a:r>
            <a:r>
              <a:rPr lang="en-US" sz="1200" kern="1200" dirty="0" smtClean="0">
                <a:solidFill>
                  <a:schemeClr val="tx1"/>
                </a:solidFill>
                <a:latin typeface="+mn-lt"/>
                <a:ea typeface="+mn-ea"/>
                <a:cs typeface="+mn-cs"/>
              </a:rPr>
              <a:t>create clear and concise collateral where our SAP Business Analytics customers can find out more about Enterprise Support. The result of this collaboration is an infopage which lists all Enterprise Support services and offerings, a short description about how they can best leverage Enterprise Support, and the benefits gained from each offering. This overview of all Enterprise Support offerings is directed towards SAP Business Analytics only customers, and went live on September 22nd.</a:t>
            </a:r>
          </a:p>
          <a:p>
            <a:endParaRPr lang="en-US" dirty="0"/>
          </a:p>
        </p:txBody>
      </p:sp>
      <p:sp>
        <p:nvSpPr>
          <p:cNvPr id="4" name="Slide Number Placeholder 3"/>
          <p:cNvSpPr>
            <a:spLocks noGrp="1"/>
          </p:cNvSpPr>
          <p:nvPr>
            <p:ph type="sldNum" sz="quarter" idx="10"/>
          </p:nvPr>
        </p:nvSpPr>
        <p:spPr>
          <a:xfrm>
            <a:off x="3884414" y="8685895"/>
            <a:ext cx="2972098" cy="456595"/>
          </a:xfrm>
          <a:prstGeom prst="rect">
            <a:avLst/>
          </a:prstGeom>
        </p:spPr>
        <p:txBody>
          <a:bodyPr lIns="89136" tIns="44568" rIns="89136" bIns="44568"/>
          <a:lstStyle/>
          <a:p>
            <a:fld id="{7D8C2C35-2B8A-446E-BEC0-FD36716C29AC}" type="slidenum">
              <a:rPr smtClean="0">
                <a:solidFill>
                  <a:prstClr val="black"/>
                </a:solidFill>
              </a:rPr>
              <a:pPr/>
              <a:t>10</a:t>
            </a:fld>
            <a:endParaRPr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414" y="8685895"/>
            <a:ext cx="2972098" cy="456595"/>
          </a:xfrm>
          <a:prstGeom prst="rect">
            <a:avLst/>
          </a:prstGeom>
        </p:spPr>
        <p:txBody>
          <a:bodyPr lIns="89136" tIns="44568" rIns="89136" bIns="44568"/>
          <a:lstStyle/>
          <a:p>
            <a:fld id="{7D8C2C35-2B8A-446E-BEC0-FD36716C29AC}" type="slidenum">
              <a:rPr smtClean="0">
                <a:solidFill>
                  <a:prstClr val="black"/>
                </a:solidFill>
              </a:rPr>
              <a:pPr/>
              <a:t>13</a:t>
            </a:fld>
            <a:endParaRPr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414" y="8685895"/>
            <a:ext cx="2972098" cy="456595"/>
          </a:xfrm>
          <a:prstGeom prst="rect">
            <a:avLst/>
          </a:prstGeom>
        </p:spPr>
        <p:txBody>
          <a:bodyPr lIns="89136" tIns="44568" rIns="89136" bIns="44568"/>
          <a:lstStyle/>
          <a:p>
            <a:fld id="{7D8C2C35-2B8A-446E-BEC0-FD36716C29AC}" type="slidenum">
              <a:rPr lang="de-DE" smtClean="0">
                <a:solidFill>
                  <a:prstClr val="black"/>
                </a:solidFill>
              </a:rPr>
              <a:pPr/>
              <a:t>2</a:t>
            </a:fld>
            <a:endParaRPr lang="de-DE"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414" y="8685895"/>
            <a:ext cx="2972098" cy="456595"/>
          </a:xfrm>
          <a:prstGeom prst="rect">
            <a:avLst/>
          </a:prstGeom>
        </p:spPr>
        <p:txBody>
          <a:bodyPr lIns="89136" tIns="44568" rIns="89136" bIns="44568"/>
          <a:lstStyle/>
          <a:p>
            <a:fld id="{7D8C2C35-2B8A-446E-BEC0-FD36716C29AC}" type="slidenum">
              <a:rPr lang="de-DE" smtClean="0">
                <a:solidFill>
                  <a:prstClr val="black"/>
                </a:solidFill>
              </a:rPr>
              <a:pPr/>
              <a:t>3</a:t>
            </a:fld>
            <a:endParaRPr lang="de-DE"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8" name="Text Placeholder 7"/>
          <p:cNvSpPr>
            <a:spLocks noGrp="1"/>
          </p:cNvSpPr>
          <p:nvPr>
            <p:ph type="body" sz="quarter" idx="10" hasCustomPrompt="1"/>
          </p:nvPr>
        </p:nvSpPr>
        <p:spPr>
          <a:xfrm>
            <a:off x="6718300" y="6086475"/>
            <a:ext cx="2101850" cy="449263"/>
          </a:xfrm>
          <a:solidFill>
            <a:schemeClr val="bg1"/>
          </a:solidFill>
        </p:spPr>
        <p:txBody>
          <a:bodyPr anchor="ctr" anchorCtr="0"/>
          <a:lstStyle>
            <a:lvl1pPr marR="0" algn="ctr" defTabSz="914400" eaLnBrk="1" fontAlgn="base" latinLnBrk="0" hangingPunct="1">
              <a:lnSpc>
                <a:spcPct val="100000"/>
              </a:lnSpc>
              <a:spcBef>
                <a:spcPct val="50000"/>
              </a:spcBef>
              <a:spcAft>
                <a:spcPct val="0"/>
              </a:spcAft>
              <a:buClr>
                <a:srgbClr val="F0AB00"/>
              </a:buClr>
              <a:buSzPct val="80000"/>
              <a:tabLst/>
              <a:defRPr sz="1800" b="0"/>
            </a:lvl1pPr>
          </a:lstStyle>
          <a:p>
            <a:pPr marR="0"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smtClean="0">
                <a:ln>
                  <a:noFill/>
                </a:ln>
                <a:effectLst/>
                <a:uLnTx/>
                <a:uFillTx/>
                <a:ea typeface="Arial Unicode MS" pitchFamily="34" charset="-128"/>
                <a:cs typeface="Arial Unicode MS" pitchFamily="34" charset="-128"/>
              </a:rPr>
              <a:t>placeholder for partner/customer logo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201150"/>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Microsoft, Windows, Excel, Outlook, and PowerPoint are registered trademarks of Microsoft Corporation. </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Linux is the registered trademark of Linus Torvalds in the U.S. and other countries.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Adobe, the Adobe logo, Acrobat, PostScript, and Reader are either trademarks or registered trademarks of Adobe Systems Incorporated in the United States and/or other countries.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Oracle and Java are registered trademarks of Oracle and/or its affiliates.</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UNIX, X/Open, OSF/1, and Motif are registered trademarks of the Open Group.</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Citrix, ICA, Program Neighborhood, MetaFrame, WinFrame, VideoFrame, and MultiWin are trademarks or registered trademarks of Citrix Systems, Inc.</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GB" sz="900" kern="1200" noProof="1" smtClean="0">
                <a:solidFill>
                  <a:schemeClr val="tx1"/>
                </a:solidFill>
                <a:latin typeface="Arial"/>
                <a:ea typeface="MS PGothic" pitchFamily="34" charset="-128"/>
                <a:cs typeface="+mn-cs"/>
              </a:rPr>
              <a:t>HTML, XML, XHTML and W3C are trademarks or registered trademarks of W3C</a:t>
            </a:r>
            <a:r>
              <a:rPr lang="en-GB" sz="900" kern="1200" baseline="30000" noProof="1" smtClean="0">
                <a:solidFill>
                  <a:schemeClr val="tx1"/>
                </a:solidFill>
                <a:latin typeface="Arial"/>
                <a:ea typeface="MS PGothic" pitchFamily="34" charset="-128"/>
                <a:cs typeface="+mn-cs"/>
              </a:rPr>
              <a:t>®</a:t>
            </a:r>
            <a:r>
              <a:rPr lang="en-GB" sz="900" kern="1200" noProof="1" smtClean="0">
                <a:solidFill>
                  <a:schemeClr val="tx1"/>
                </a:solidFill>
                <a:latin typeface="Arial"/>
                <a:ea typeface="MS PGothic" pitchFamily="34" charset="-128"/>
                <a:cs typeface="+mn-cs"/>
              </a:rPr>
              <a:t>, World Wide Web Consortium, Massachusetts Institute of Technology. </a:t>
            </a:r>
            <a:endParaRPr lang="de-DE" sz="900" kern="1200" noProof="1" smtClean="0">
              <a:solidFill>
                <a:schemeClr val="tx1"/>
              </a:solidFill>
              <a:latin typeface="Arial"/>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 rights reserved.</a:t>
            </a:r>
          </a:p>
        </p:txBody>
      </p:sp>
      <p:sp>
        <p:nvSpPr>
          <p:cNvPr id="6" name="TextBox 5"/>
          <p:cNvSpPr txBox="1"/>
          <p:nvPr userDrawn="1"/>
        </p:nvSpPr>
        <p:spPr bwMode="gray">
          <a:xfrm>
            <a:off x="4654800" y="1692000"/>
            <a:ext cx="4165200" cy="3077766"/>
          </a:xfrm>
          <a:prstGeom prst="rect">
            <a:avLst/>
          </a:prstGeom>
          <a:noFill/>
        </p:spPr>
        <p:txBody>
          <a:bodyPr wrap="square" lIns="0" tIns="0" rIns="0" bIns="0" rtlCol="0">
            <a:spAutoFit/>
          </a:bodyPr>
          <a:lstStyle/>
          <a:p>
            <a:pPr marL="0" marR="0" indent="0" algn="l" defTabSz="914400" rtl="0" eaLnBrk="1" fontAlgn="t" latinLnBrk="0" hangingPunct="1">
              <a:lnSpc>
                <a:spcPct val="100000"/>
              </a:lnSpc>
              <a:spcBef>
                <a:spcPts val="600"/>
              </a:spcBef>
              <a:spcAft>
                <a:spcPts val="0"/>
              </a:spcAft>
              <a:buClrTx/>
              <a:buSzTx/>
              <a:buFontTx/>
              <a:buNone/>
              <a:tabLst/>
              <a:defRPr/>
            </a:pPr>
            <a:r>
              <a:rPr lang="en-US" sz="900" kern="1200" noProof="1" smtClean="0">
                <a:solidFill>
                  <a:schemeClr val="tx1"/>
                </a:solidFill>
                <a:latin typeface="Arial"/>
                <a:ea typeface="MS PGothic" pitchFamily="34" charset="-128"/>
                <a:cs typeface="+mn-cs"/>
              </a:rPr>
              <a:t>SAP, R/3, SAP NetWeaver, Duet, PartnerEdge, ByDesign, SAP BusinessObjects Explorer, StreamWork, and other SAP products and services mentioned herein as well as their respective logos are trademarks or registered trademarks of SAP AG in Germany and other countries.</a:t>
            </a:r>
            <a:endParaRPr lang="en-US" sz="900" kern="1200" noProof="1" smtClean="0">
              <a:solidFill>
                <a:schemeClr val="tx1"/>
              </a:solidFill>
              <a:latin typeface="+mn-lt"/>
              <a:ea typeface="MS PGothic" pitchFamily="34" charset="-128"/>
              <a:cs typeface="+mn-cs"/>
            </a:endParaRPr>
          </a:p>
          <a:p>
            <a:pPr marL="0" algn="l" defTabSz="914400" rtl="0" eaLnBrk="1" fontAlgn="t" latinLnBrk="0" hangingPunct="1">
              <a:lnSpc>
                <a:spcPct val="100000"/>
              </a:lnSpc>
              <a:spcBef>
                <a:spcPts val="600"/>
              </a:spcBef>
            </a:pPr>
            <a:r>
              <a:rPr lang="en-US" sz="900" kern="1200" noProof="1" smtClean="0">
                <a:solidFill>
                  <a:schemeClr val="tx1"/>
                </a:solidFill>
                <a:latin typeface="+mn-lt"/>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900" kern="1200" noProof="1" smtClean="0">
                <a:solidFill>
                  <a:schemeClr val="tx1"/>
                </a:solidFill>
                <a:latin typeface="+mn-lt"/>
                <a:ea typeface="MS PGothic" pitchFamily="34" charset="-128"/>
                <a:cs typeface="+mn-cs"/>
              </a:rPr>
            </a:br>
            <a:r>
              <a:rPr lang="en-US" sz="900" kern="1200" noProof="1" smtClean="0">
                <a:solidFill>
                  <a:schemeClr val="tx1"/>
                </a:solidFill>
                <a:latin typeface="+mn-lt"/>
                <a:ea typeface="MS PGothic" pitchFamily="34" charset="-128"/>
                <a:cs typeface="+mn-cs"/>
              </a:rPr>
              <a:t>SAP company.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GB" sz="900" kern="1200" noProof="1" smtClean="0">
                <a:solidFill>
                  <a:schemeClr val="tx1"/>
                </a:solidFill>
                <a:latin typeface="+mn-lt"/>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GB" sz="900" kern="1200" noProof="1" smtClean="0">
                <a:solidFill>
                  <a:schemeClr val="tx1"/>
                </a:solidFill>
                <a:latin typeface="+mn-lt"/>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900" kern="1200" noProof="1" smtClean="0">
              <a:solidFill>
                <a:schemeClr val="tx1"/>
              </a:solidFill>
              <a:latin typeface="+mn-lt"/>
              <a:ea typeface="MS PGothic" pitchFamily="34" charset="-128"/>
              <a:cs typeface="+mn-cs"/>
            </a:endParaRPr>
          </a:p>
          <a:p>
            <a:pPr marL="0" algn="l" defTabSz="914400" rtl="0" eaLnBrk="1" latinLnBrk="0" hangingPunct="1">
              <a:lnSpc>
                <a:spcPct val="100000"/>
              </a:lnSpc>
              <a:spcBef>
                <a:spcPts val="600"/>
              </a:spcBef>
            </a:pPr>
            <a:r>
              <a:rPr lang="en-US" sz="900" kern="1200" noProof="1" smtClean="0">
                <a:solidFill>
                  <a:schemeClr val="tx1"/>
                </a:solidFill>
                <a:latin typeface="+mn-lt"/>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900" kern="1200" noProof="1">
              <a:solidFill>
                <a:schemeClr val="tx1"/>
              </a:solidFill>
              <a:latin typeface="+mn-lt"/>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Alle Rechte vorbehalten.</a:t>
            </a:r>
          </a:p>
        </p:txBody>
      </p:sp>
      <p:sp>
        <p:nvSpPr>
          <p:cNvPr id="5" name="TextBox 4"/>
          <p:cNvSpPr txBox="1"/>
          <p:nvPr userDrawn="1"/>
        </p:nvSpPr>
        <p:spPr bwMode="gray">
          <a:xfrm>
            <a:off x="324000" y="1692000"/>
            <a:ext cx="4165200" cy="4149854"/>
          </a:xfrm>
          <a:prstGeom prst="rect">
            <a:avLst/>
          </a:prstGeom>
          <a:noFill/>
        </p:spPr>
        <p:txBody>
          <a:bodyPr wrap="square" lIns="0" tIns="0" rIns="0" bIns="0" rtlCol="0">
            <a:spAutoFit/>
          </a:bodyPr>
          <a:lstStyle/>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Microsoft, Windows, Excel, Outlook, und PowerPoint sind eingetragene Marken der Microsoft Corporation. </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en-US" sz="9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endParaRPr lang="de-DE" sz="9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Oracle und Java sind eingetragene Marken von Oracle und/oder ihrer Tochtergesellschaften.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UNIX, X/Open, OSF/1 und Motif sind eingetragene Marken der Open Group.</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Citrix, ICA, Program Neighborhood, MetaFrame, WinFrame, VideoFrame und MultiWin sind Marken oder eingetragene Marken von Citrix Systems, Inc.</a:t>
            </a:r>
          </a:p>
        </p:txBody>
      </p:sp>
      <p:sp>
        <p:nvSpPr>
          <p:cNvPr id="8" name="TextBox 7"/>
          <p:cNvSpPr txBox="1"/>
          <p:nvPr userDrawn="1"/>
        </p:nvSpPr>
        <p:spPr bwMode="gray">
          <a:xfrm>
            <a:off x="4654800" y="1692000"/>
            <a:ext cx="4165200" cy="3631763"/>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400"/>
              </a:spcBef>
              <a:spcAft>
                <a:spcPts val="0"/>
              </a:spcAft>
              <a:buClrTx/>
              <a:buSzTx/>
              <a:buFontTx/>
              <a:buNone/>
              <a:tabLst/>
              <a:defRPr/>
            </a:pPr>
            <a:r>
              <a:rPr lang="de-DE" sz="900" kern="1200" noProof="1" smtClean="0">
                <a:solidFill>
                  <a:schemeClr val="tx1"/>
                </a:solidFill>
                <a:latin typeface="Arial"/>
                <a:ea typeface="MS PGothic" pitchFamily="34" charset="-128"/>
                <a:cs typeface="+mn-cs"/>
              </a:rPr>
              <a:t>HTML, XML, XHTML und W3C sind Marken oder eingetragene Marken des W3C</a:t>
            </a:r>
            <a:r>
              <a:rPr lang="de-DE" sz="900" kern="1200" baseline="30000" noProof="1" smtClean="0">
                <a:solidFill>
                  <a:schemeClr val="tx1"/>
                </a:solidFill>
                <a:latin typeface="Arial"/>
                <a:ea typeface="MS PGothic" pitchFamily="34" charset="-128"/>
                <a:cs typeface="+mn-cs"/>
              </a:rPr>
              <a:t>®</a:t>
            </a:r>
            <a:r>
              <a:rPr lang="de-DE" sz="900" kern="1200" noProof="1" smtClean="0">
                <a:solidFill>
                  <a:schemeClr val="tx1"/>
                </a:solidFill>
                <a:latin typeface="Arial"/>
                <a:ea typeface="MS PGothic" pitchFamily="34" charset="-128"/>
                <a:cs typeface="+mn-cs"/>
              </a:rPr>
              <a:t>, World Wide Web Consortium, Massachusetts Institute of Technology.</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SAP, R/3, SAP NetWeaver, Duet, PartnerEdge, ByDesign, SAP BusinessObjects Explorer, StreamWork und weitere im Text erwähnte SAP-Produkte und ­Dienstleistungen sowie die entsprechenden Logos sind Marken oder eingetragene Marken der SAP AG in Deutschland und anderen Ländern.</a:t>
            </a:r>
          </a:p>
          <a:p>
            <a:pPr marL="0" indent="0" algn="l" defTabSz="914400" rtl="0" eaLnBrk="1" fontAlgn="t" latinLnBrk="0" hangingPunct="1">
              <a:lnSpc>
                <a:spcPct val="100000"/>
              </a:lnSpc>
              <a:spcBef>
                <a:spcPts val="400"/>
              </a:spcBef>
            </a:pPr>
            <a:r>
              <a:rPr lang="de-DE" sz="900" kern="1200" noProof="1" smtClean="0">
                <a:solidFill>
                  <a:schemeClr val="tx1"/>
                </a:solidFill>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SAP AG.</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indent="0" algn="l" defTabSz="914400" rtl="0" eaLnBrk="1" latinLnBrk="0" hangingPunct="1">
              <a:lnSpc>
                <a:spcPct val="100000"/>
              </a:lnSpc>
              <a:spcBef>
                <a:spcPts val="400"/>
              </a:spcBef>
            </a:pPr>
            <a:r>
              <a:rPr lang="de-DE" sz="900" kern="1200" noProof="1" smtClean="0">
                <a:solidFill>
                  <a:schemeClr val="tx1"/>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a:p>
            <a:pPr marL="0" indent="0" algn="l" defTabSz="914400" rtl="0" eaLnBrk="1" latinLnBrk="0" hangingPunct="1">
              <a:lnSpc>
                <a:spcPct val="100000"/>
              </a:lnSpc>
              <a:spcBef>
                <a:spcPts val="400"/>
              </a:spcBef>
            </a:pPr>
            <a:endParaRPr lang="de-DE" sz="900" kern="1200" noProof="1">
              <a:solidFill>
                <a:schemeClr val="tx1"/>
              </a:solidFill>
              <a:latin typeface="Arial"/>
              <a:ea typeface="MS PGothic" pitchFamily="34" charset="-128"/>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4"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
        <p:nvSpPr>
          <p:cNvPr id="10" name="Rounded Rectangle 9"/>
          <p:cNvSpPr/>
          <p:nvPr userDrawn="1"/>
        </p:nvSpPr>
        <p:spPr bwMode="gray">
          <a:xfrm rot="900000">
            <a:off x="7311076" y="3348000"/>
            <a:ext cx="1473703" cy="467342"/>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4000" tIns="72000" rIns="144000" bIns="72000" rtlCol="0" anchor="ctr">
            <a:spAutoFit/>
          </a:bodyPr>
          <a:lstStyle/>
          <a:p>
            <a:pPr algn="ctr" fontAlgn="base">
              <a:spcBef>
                <a:spcPct val="50000"/>
              </a:spcBef>
              <a:spcAft>
                <a:spcPct val="0"/>
              </a:spcAft>
              <a:buClr>
                <a:srgbClr val="F0AB00"/>
              </a:buClr>
              <a:buSzPct val="80000"/>
            </a:pPr>
            <a:r>
              <a:rPr lang="de-DE" kern="0" smtClean="0">
                <a:solidFill>
                  <a:schemeClr val="bg1"/>
                </a:solidFill>
                <a:ea typeface="Arial Unicode MS" pitchFamily="34" charset="-128"/>
                <a:cs typeface="Arial Unicode MS" pitchFamily="34" charset="-128"/>
                <a:sym typeface="Arial"/>
              </a:rPr>
              <a:t>INTERNAL</a:t>
            </a:r>
            <a:endParaRPr lang="en-US" kern="0" dirty="0" smtClean="0">
              <a:solidFill>
                <a:schemeClr val="bg1"/>
              </a:solidFill>
              <a:ea typeface="Arial Unicode MS" pitchFamily="34" charset="-128"/>
              <a:cs typeface="Arial Unicode MS" pitchFamily="34" charset="-128"/>
              <a:sym typeface="Arial"/>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2011</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27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45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63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45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630000" indent="-179388"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ervice.sap.com/~form/sapnet?_SHORTKEY=01200252310000088996&amp;_SCENARIO=01100035870000000202&amp;"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www.sdn.sap.com/irj/boc/gettingstarted?rid=/webcontent/uuid/c046f099-7309-2e10-59ab-ab43b106c402"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service.sap.com/usability-faq"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hyperlink" Target="mailto:kristen.scheffler@sap.com"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ebsmp130.sap-ag.de/sap(bD1lbiZjPTAwMQ==)/bc/bsp/sno/ui_entry/entry.htm?param=69765F6D6F64653D3030312669765F7361706E6F7465735F6E756D6265723D3135353330333426"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hyperlink" Target="http://www.youtube.com/watch?v=xTW-ccM1KA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rvice.sap.com/sbop-download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Templates_Guidelines\eOn\Templates\2011\Corporate\new_photos\42-19779602_LowRes.jpg"/>
          <p:cNvPicPr>
            <a:picLocks noChangeAspect="1" noChangeArrowheads="1"/>
          </p:cNvPicPr>
          <p:nvPr/>
        </p:nvPicPr>
        <p:blipFill>
          <a:blip r:embed="rId3" cstate="print"/>
          <a:stretch>
            <a:fillRect/>
          </a:stretch>
        </p:blipFill>
        <p:spPr bwMode="auto">
          <a:xfrm>
            <a:off x="0" y="1356392"/>
            <a:ext cx="9144000" cy="5501607"/>
          </a:xfrm>
          <a:prstGeom prst="rect">
            <a:avLst/>
          </a:prstGeom>
          <a:noFill/>
          <a:ln>
            <a:noFill/>
          </a:ln>
        </p:spPr>
      </p:pic>
      <p:grpSp>
        <p:nvGrpSpPr>
          <p:cNvPr id="4" name="Group 5"/>
          <p:cNvGrpSpPr/>
          <p:nvPr/>
        </p:nvGrpSpPr>
        <p:grpSpPr>
          <a:xfrm>
            <a:off x="324000" y="-1"/>
            <a:ext cx="8496000" cy="6535739"/>
            <a:chOff x="324000" y="-1"/>
            <a:chExt cx="8496000" cy="6535739"/>
          </a:xfrm>
        </p:grpSpPr>
        <p:sp>
          <p:nvSpPr>
            <p:cNvPr id="7" name="Rectangle 6"/>
            <p:cNvSpPr/>
            <p:nvPr/>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p:nvPr>
        </p:nvSpPr>
        <p:spPr/>
        <p:txBody>
          <a:bodyPr/>
          <a:lstStyle/>
          <a:p>
            <a:r>
              <a:rPr lang="en-GB" dirty="0" smtClean="0"/>
              <a:t>SAP Support - Customer Experience Team</a:t>
            </a:r>
            <a:r>
              <a:rPr lang="en-US" dirty="0" smtClean="0"/>
              <a:t/>
            </a:r>
            <a:br>
              <a:rPr lang="en-US" dirty="0" smtClean="0"/>
            </a:br>
            <a:r>
              <a:rPr lang="en-US" sz="2800" b="0" dirty="0" smtClean="0"/>
              <a:t>Turning Information into Action</a:t>
            </a:r>
            <a:endParaRPr lang="en-US" dirty="0"/>
          </a:p>
        </p:txBody>
      </p:sp>
      <p:sp>
        <p:nvSpPr>
          <p:cNvPr id="3" name="Subtitle 2"/>
          <p:cNvSpPr>
            <a:spLocks noGrp="1"/>
          </p:cNvSpPr>
          <p:nvPr>
            <p:ph type="subTitle" idx="1"/>
          </p:nvPr>
        </p:nvSpPr>
        <p:spPr/>
        <p:txBody>
          <a:bodyPr/>
          <a:lstStyle/>
          <a:p>
            <a:r>
              <a:rPr lang="en-US" dirty="0" smtClean="0"/>
              <a:t/>
            </a:r>
            <a:br>
              <a:rPr lang="en-US" dirty="0" smtClean="0"/>
            </a:br>
            <a:r>
              <a:rPr lang="en-US" dirty="0" smtClean="0"/>
              <a:t>November 17, 2011					Pittsburgh BOUG Meeting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Support Collateral for BusinessObjects customers</a:t>
            </a:r>
            <a:br>
              <a:rPr lang="en-US" dirty="0" smtClean="0"/>
            </a:br>
            <a:r>
              <a:rPr lang="en-US" sz="2000" b="0" dirty="0" smtClean="0"/>
              <a:t>Checklist created to make finding the right service easier</a:t>
            </a:r>
            <a:endParaRPr lang="en-US" sz="2000" b="0" dirty="0"/>
          </a:p>
        </p:txBody>
      </p:sp>
      <p:sp>
        <p:nvSpPr>
          <p:cNvPr id="3" name="Text Placeholder 2"/>
          <p:cNvSpPr>
            <a:spLocks noGrp="1"/>
          </p:cNvSpPr>
          <p:nvPr>
            <p:ph type="body" sz="quarter" idx="10"/>
          </p:nvPr>
        </p:nvSpPr>
        <p:spPr/>
        <p:txBody>
          <a:bodyPr/>
          <a:lstStyle/>
          <a:p>
            <a:pPr lvl="0" algn="ctr"/>
            <a:r>
              <a:rPr lang="en-US" dirty="0" smtClean="0"/>
              <a:t>Checklist of all Enterprise Support services and offerings available for BusinessObjects customers, a short description sharing how they can best leverage Enterprise Support, and the benefits gained from each offering. </a:t>
            </a:r>
          </a:p>
        </p:txBody>
      </p:sp>
      <p:pic>
        <p:nvPicPr>
          <p:cNvPr id="4098" name="Picture 2">
            <a:hlinkClick r:id="rId3"/>
          </p:cNvPr>
          <p:cNvPicPr>
            <a:picLocks noChangeAspect="1" noChangeArrowheads="1"/>
          </p:cNvPicPr>
          <p:nvPr/>
        </p:nvPicPr>
        <p:blipFill>
          <a:blip r:embed="rId4" cstate="print"/>
          <a:stretch>
            <a:fillRect/>
          </a:stretch>
        </p:blipFill>
        <p:spPr bwMode="auto">
          <a:xfrm>
            <a:off x="900319" y="2564904"/>
            <a:ext cx="7306362" cy="36724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Tricks on SDN for </a:t>
            </a:r>
            <a:r>
              <a:rPr lang="en-US" dirty="0" smtClean="0"/>
              <a:t>BusinessObjects</a:t>
            </a:r>
            <a:r>
              <a:rPr lang="en-US" dirty="0" smtClean="0"/>
              <a:t/>
            </a:r>
            <a:br>
              <a:rPr lang="en-US" dirty="0" smtClean="0"/>
            </a:br>
            <a:r>
              <a:rPr lang="en-US" sz="2000" b="0" dirty="0" smtClean="0"/>
              <a:t>Valuable tips for product and support</a:t>
            </a:r>
            <a:endParaRPr lang="en-US" sz="2000" b="0" dirty="0"/>
          </a:p>
        </p:txBody>
      </p:sp>
      <p:sp>
        <p:nvSpPr>
          <p:cNvPr id="3" name="Text Placeholder 2"/>
          <p:cNvSpPr>
            <a:spLocks noGrp="1"/>
          </p:cNvSpPr>
          <p:nvPr>
            <p:ph type="body" sz="quarter" idx="10"/>
          </p:nvPr>
        </p:nvSpPr>
        <p:spPr/>
        <p:txBody>
          <a:bodyPr/>
          <a:lstStyle/>
          <a:p>
            <a:pPr lvl="0" algn="ctr"/>
            <a:r>
              <a:rPr lang="en-US" dirty="0" smtClean="0"/>
              <a:t>Informative and valuable content available that provides SAP BusinessObjects customers with guidelines for  product and support usage</a:t>
            </a:r>
          </a:p>
        </p:txBody>
      </p:sp>
      <p:pic>
        <p:nvPicPr>
          <p:cNvPr id="5" name="Picture 2">
            <a:hlinkClick r:id="rId3"/>
          </p:cNvPr>
          <p:cNvPicPr>
            <a:picLocks noChangeAspect="1" noChangeArrowheads="1"/>
          </p:cNvPicPr>
          <p:nvPr/>
        </p:nvPicPr>
        <p:blipFill>
          <a:blip r:embed="rId4" cstate="print"/>
          <a:srcRect/>
          <a:stretch>
            <a:fillRect/>
          </a:stretch>
        </p:blipFill>
        <p:spPr bwMode="auto">
          <a:xfrm>
            <a:off x="1323474" y="2261937"/>
            <a:ext cx="6124073" cy="4114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966" y="3292698"/>
            <a:ext cx="8496000" cy="738664"/>
          </a:xfrm>
        </p:spPr>
        <p:txBody>
          <a:bodyPr/>
          <a:lstStyle/>
          <a:p>
            <a:r>
              <a:rPr lang="en-US" dirty="0" smtClean="0"/>
              <a:t>Future Updates</a:t>
            </a:r>
            <a:endParaRPr lang="en-US" dirty="0"/>
          </a:p>
        </p:txBody>
      </p:sp>
      <p:pic>
        <p:nvPicPr>
          <p:cNvPr id="7" name="Picture Placeholder 6" descr="divider1.jpg"/>
          <p:cNvPicPr>
            <a:picLocks noGrp="1" noChangeAspect="1"/>
          </p:cNvPicPr>
          <p:nvPr>
            <p:ph type="pic" sz="quarter" idx="11"/>
          </p:nvPr>
        </p:nvPicPr>
        <p:blipFill>
          <a:blip r:embed="rId3" cstate="print"/>
          <a:stretch>
            <a:fillRect/>
          </a:stretch>
        </p:blipFill>
        <p:spPr>
          <a:xfrm>
            <a:off x="330505" y="161998"/>
            <a:ext cx="8494005" cy="263628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Influencing change in SAP Support – Future Changes</a:t>
            </a:r>
            <a:endParaRPr lang="en-US" dirty="0"/>
          </a:p>
        </p:txBody>
      </p:sp>
      <p:sp>
        <p:nvSpPr>
          <p:cNvPr id="7" name="Rectangle 6"/>
          <p:cNvSpPr/>
          <p:nvPr/>
        </p:nvSpPr>
        <p:spPr>
          <a:xfrm>
            <a:off x="323528" y="1772816"/>
            <a:ext cx="3888432" cy="4047262"/>
          </a:xfrm>
          <a:prstGeom prst="rect">
            <a:avLst/>
          </a:prstGeom>
        </p:spPr>
        <p:txBody>
          <a:bodyPr wrap="square">
            <a:spAutoFit/>
          </a:bodyPr>
          <a:lstStyle/>
          <a:p>
            <a:pPr algn="ctr"/>
            <a:r>
              <a:rPr lang="en-US" b="1" u="sng" dirty="0" smtClean="0"/>
              <a:t>Planned/In Development</a:t>
            </a:r>
          </a:p>
          <a:p>
            <a:pPr algn="ctr"/>
            <a:endParaRPr lang="en-US" b="1" u="sng" dirty="0" smtClean="0"/>
          </a:p>
          <a:p>
            <a:pPr>
              <a:buFont typeface="Wingdings" pitchFamily="2" charset="2"/>
              <a:buChar char="ü"/>
            </a:pPr>
            <a:r>
              <a:rPr lang="en-US" sz="1300" dirty="0" smtClean="0"/>
              <a:t>Enterprise Support collateral available for </a:t>
            </a:r>
            <a:r>
              <a:rPr lang="en-US" sz="1300" b="1" dirty="0" smtClean="0"/>
              <a:t>all</a:t>
            </a:r>
            <a:r>
              <a:rPr lang="en-US" sz="1300" dirty="0" smtClean="0"/>
              <a:t> SAP customers that will map customer  job roles to most beneficial services and offerings – ETA Q4 2011</a:t>
            </a:r>
          </a:p>
          <a:p>
            <a:pPr algn="ctr"/>
            <a:endParaRPr lang="en-US" sz="1300" b="1" u="sng" dirty="0" smtClean="0"/>
          </a:p>
          <a:p>
            <a:pPr>
              <a:buFont typeface="Wingdings" pitchFamily="2" charset="2"/>
              <a:buChar char="ü"/>
            </a:pPr>
            <a:r>
              <a:rPr lang="en-US" sz="1300" dirty="0" smtClean="0"/>
              <a:t>License Key contractual overview feature added to application page in SAP support portal – ETA Q1/Q2 2012</a:t>
            </a:r>
          </a:p>
          <a:p>
            <a:pPr>
              <a:buFont typeface="Wingdings" pitchFamily="2" charset="2"/>
              <a:buChar char="ü"/>
            </a:pPr>
            <a:endParaRPr lang="en-US" sz="1300" dirty="0" smtClean="0"/>
          </a:p>
          <a:p>
            <a:pPr>
              <a:buFont typeface="Wingdings" pitchFamily="2" charset="2"/>
              <a:buChar char="ü"/>
            </a:pPr>
            <a:endParaRPr lang="en-US" sz="1300" dirty="0" smtClean="0"/>
          </a:p>
          <a:p>
            <a:pPr>
              <a:buFont typeface="Wingdings" pitchFamily="2" charset="2"/>
              <a:buChar char="ü"/>
            </a:pPr>
            <a:r>
              <a:rPr lang="en-US" sz="1300" dirty="0" smtClean="0"/>
              <a:t>SAP Router and Software Downloads usability study to be completed by end of Q4 2011/Q1 2012</a:t>
            </a:r>
          </a:p>
          <a:p>
            <a:pPr>
              <a:buFont typeface="Wingdings" pitchFamily="2" charset="2"/>
              <a:buChar char="ü"/>
            </a:pPr>
            <a:endParaRPr lang="en-US" sz="1300" dirty="0" smtClean="0"/>
          </a:p>
          <a:p>
            <a:pPr>
              <a:buFont typeface="Wingdings" pitchFamily="2" charset="2"/>
              <a:buChar char="ü"/>
            </a:pPr>
            <a:r>
              <a:rPr lang="en-US" sz="1300" dirty="0" smtClean="0"/>
              <a:t>Message Wizard/component selection redesign to make the search and message creation functions easier. Implementation to begin in Q2 2012</a:t>
            </a:r>
            <a:endParaRPr lang="en-US" sz="1300" dirty="0"/>
          </a:p>
        </p:txBody>
      </p:sp>
      <p:pic>
        <p:nvPicPr>
          <p:cNvPr id="8" name="Picture 7" descr="training.jpg"/>
          <p:cNvPicPr>
            <a:picLocks noChangeAspect="1"/>
          </p:cNvPicPr>
          <p:nvPr/>
        </p:nvPicPr>
        <p:blipFill>
          <a:blip r:embed="rId3" cstate="print"/>
          <a:stretch>
            <a:fillRect/>
          </a:stretch>
        </p:blipFill>
        <p:spPr>
          <a:xfrm>
            <a:off x="4644008" y="1484784"/>
            <a:ext cx="4049624" cy="4653136"/>
          </a:xfrm>
          <a:prstGeom prst="rect">
            <a:avLst/>
          </a:prstGeo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Updates – Message Wizard/Component Selection</a:t>
            </a:r>
            <a:br>
              <a:rPr lang="en-US" dirty="0" smtClean="0"/>
            </a:br>
            <a:r>
              <a:rPr lang="en-US" sz="2000" b="0" dirty="0" smtClean="0"/>
              <a:t>Redesign of the Message Wizard and Component Selection process</a:t>
            </a:r>
            <a:endParaRPr lang="en-US" sz="2000" b="0" dirty="0"/>
          </a:p>
        </p:txBody>
      </p:sp>
      <p:sp>
        <p:nvSpPr>
          <p:cNvPr id="3" name="Text Placeholder 2"/>
          <p:cNvSpPr>
            <a:spLocks noGrp="1"/>
          </p:cNvSpPr>
          <p:nvPr>
            <p:ph type="body" sz="quarter" idx="10"/>
          </p:nvPr>
        </p:nvSpPr>
        <p:spPr/>
        <p:txBody>
          <a:bodyPr/>
          <a:lstStyle/>
          <a:p>
            <a:pPr lvl="0"/>
            <a:r>
              <a:rPr lang="en-US" dirty="0" smtClean="0"/>
              <a:t>Why a redesign?</a:t>
            </a:r>
          </a:p>
          <a:p>
            <a:pPr lvl="1"/>
            <a:r>
              <a:rPr lang="en-US" dirty="0" smtClean="0"/>
              <a:t>After the message wizard usability study last year, it was determined that the message creation process is a challenge for SAP customers</a:t>
            </a:r>
          </a:p>
          <a:p>
            <a:pPr lvl="1"/>
            <a:endParaRPr lang="en-US" dirty="0" smtClean="0"/>
          </a:p>
          <a:p>
            <a:pPr lvl="1"/>
            <a:r>
              <a:rPr lang="en-US" b="1" dirty="0" smtClean="0"/>
              <a:t>What is the goal?</a:t>
            </a:r>
          </a:p>
          <a:p>
            <a:pPr lvl="1"/>
            <a:r>
              <a:rPr lang="en-US" dirty="0" smtClean="0"/>
              <a:t>The goal is to make the overall process simpler.  Less choices to filter through and easier access to create technical support issues are two of the main goals of this initiative.</a:t>
            </a:r>
          </a:p>
          <a:p>
            <a:pPr lvl="1"/>
            <a:endParaRPr lang="en-US" dirty="0" smtClean="0"/>
          </a:p>
          <a:p>
            <a:pPr lvl="1"/>
            <a:r>
              <a:rPr lang="en-US" b="1" dirty="0" smtClean="0"/>
              <a:t>Expected Outcome</a:t>
            </a:r>
          </a:p>
          <a:p>
            <a:pPr lvl="1"/>
            <a:r>
              <a:rPr lang="en-US" dirty="0" smtClean="0"/>
              <a:t>By simplifying the way our customers log messages, we will improve overall usability, time to resolution on messages, our total processing time, and minimize issues not resolved.</a:t>
            </a:r>
          </a:p>
          <a:p>
            <a:pPr lvl="1"/>
            <a:endParaRPr lang="en-US" dirty="0" smtClean="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Updates – License Keys</a:t>
            </a:r>
            <a:br>
              <a:rPr lang="en-US" dirty="0" smtClean="0"/>
            </a:br>
            <a:r>
              <a:rPr lang="en-US" sz="2000" b="0" dirty="0" smtClean="0"/>
              <a:t>Contractual overview of products under customer agreement</a:t>
            </a:r>
            <a:endParaRPr lang="en-US" sz="2000" b="0" dirty="0"/>
          </a:p>
        </p:txBody>
      </p:sp>
      <p:sp>
        <p:nvSpPr>
          <p:cNvPr id="3" name="Text Placeholder 2"/>
          <p:cNvSpPr>
            <a:spLocks noGrp="1"/>
          </p:cNvSpPr>
          <p:nvPr>
            <p:ph type="body" sz="quarter" idx="10"/>
          </p:nvPr>
        </p:nvSpPr>
        <p:spPr/>
        <p:txBody>
          <a:bodyPr/>
          <a:lstStyle/>
          <a:p>
            <a:pPr lvl="0"/>
            <a:r>
              <a:rPr lang="en-US" dirty="0" smtClean="0"/>
              <a:t>Why add a contract view?</a:t>
            </a:r>
          </a:p>
          <a:p>
            <a:pPr lvl="0"/>
            <a:r>
              <a:rPr lang="en-US" b="0" dirty="0" smtClean="0"/>
              <a:t>After the license key usability study that was completed in early Q2 2011, it was determined that our customers need a better understanding and view of what their company has purchased, and what they have access to.</a:t>
            </a:r>
          </a:p>
          <a:p>
            <a:pPr lvl="0"/>
            <a:r>
              <a:rPr lang="en-US" dirty="0" smtClean="0"/>
              <a:t>What is the goal?</a:t>
            </a:r>
          </a:p>
          <a:p>
            <a:pPr lvl="0"/>
            <a:r>
              <a:rPr lang="en-US" b="0" dirty="0" smtClean="0"/>
              <a:t>By providing a contractual overview, this will help our customers by simplifying the process and understanding of License Keys. </a:t>
            </a:r>
          </a:p>
          <a:p>
            <a:pPr lvl="0"/>
            <a:r>
              <a:rPr lang="en-US" dirty="0" smtClean="0"/>
              <a:t>Expected Outcome</a:t>
            </a:r>
          </a:p>
          <a:p>
            <a:pPr lvl="0"/>
            <a:r>
              <a:rPr lang="en-US" b="0" dirty="0" smtClean="0"/>
              <a:t>This contractual overview would map customer numbers, installations, systems and products with versions and include an inventory of available (unused) keys for each product.   This will simplify the view for the customer of what they have used and what they have available.</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Want to be involved?  We Want YOU!!!</a:t>
            </a:r>
            <a:endParaRPr lang="en-US" dirty="0"/>
          </a:p>
        </p:txBody>
      </p:sp>
      <p:sp>
        <p:nvSpPr>
          <p:cNvPr id="4" name="Text Placeholder 3"/>
          <p:cNvSpPr>
            <a:spLocks noGrp="1"/>
          </p:cNvSpPr>
          <p:nvPr>
            <p:ph type="body" sz="quarter" idx="11"/>
          </p:nvPr>
        </p:nvSpPr>
        <p:spPr/>
        <p:txBody>
          <a:bodyPr/>
          <a:lstStyle/>
          <a:p>
            <a:pPr marL="184150" lvl="1" indent="-182563" algn="ctr" fontAlgn="base">
              <a:spcBef>
                <a:spcPct val="25000"/>
              </a:spcBef>
              <a:spcAft>
                <a:spcPct val="0"/>
              </a:spcAft>
              <a:buClr>
                <a:srgbClr val="F0AB00"/>
              </a:buClr>
            </a:pPr>
            <a:r>
              <a:rPr lang="en-US" sz="2000" b="1" dirty="0" smtClean="0">
                <a:solidFill>
                  <a:srgbClr val="000000"/>
                </a:solidFill>
                <a:latin typeface="+mj-lt"/>
                <a:ea typeface="Arial Unicode MS" pitchFamily="34" charset="-128"/>
                <a:cs typeface="Arial Unicode MS" pitchFamily="34" charset="-128"/>
              </a:rPr>
              <a:t>Help </a:t>
            </a:r>
            <a:r>
              <a:rPr lang="en-US" sz="2000" b="1" smtClean="0">
                <a:solidFill>
                  <a:srgbClr val="000000"/>
                </a:solidFill>
                <a:latin typeface="+mj-lt"/>
                <a:ea typeface="Arial Unicode MS" pitchFamily="34" charset="-128"/>
                <a:cs typeface="Arial Unicode MS" pitchFamily="34" charset="-128"/>
              </a:rPr>
              <a:t>us </a:t>
            </a:r>
            <a:r>
              <a:rPr lang="en-US" sz="2000" b="1" smtClean="0">
                <a:solidFill>
                  <a:srgbClr val="000000"/>
                </a:solidFill>
                <a:latin typeface="+mj-lt"/>
                <a:ea typeface="Arial Unicode MS" pitchFamily="34" charset="-128"/>
                <a:cs typeface="Arial Unicode MS" pitchFamily="34" charset="-128"/>
              </a:rPr>
              <a:t>improve </a:t>
            </a:r>
            <a:r>
              <a:rPr lang="en-US" sz="2000" b="1" dirty="0" smtClean="0">
                <a:solidFill>
                  <a:srgbClr val="000000"/>
                </a:solidFill>
                <a:latin typeface="+mj-lt"/>
                <a:ea typeface="Arial Unicode MS" pitchFamily="34" charset="-128"/>
                <a:cs typeface="Arial Unicode MS" pitchFamily="34" charset="-128"/>
              </a:rPr>
              <a:t>your experience with SAP Support</a:t>
            </a:r>
          </a:p>
          <a:p>
            <a:pPr lvl="2"/>
            <a:endParaRPr lang="en-US" dirty="0" smtClean="0"/>
          </a:p>
          <a:p>
            <a:pPr lvl="2"/>
            <a:r>
              <a:rPr lang="en-US" b="1" dirty="0" smtClean="0">
                <a:latin typeface="+mj-lt"/>
              </a:rPr>
              <a:t>Become a Usability participant!</a:t>
            </a:r>
          </a:p>
          <a:p>
            <a:pPr lvl="3"/>
            <a:r>
              <a:rPr lang="en-US" dirty="0" smtClean="0"/>
              <a:t>Find out how to participate by looking at our </a:t>
            </a:r>
            <a:r>
              <a:rPr lang="en-US" dirty="0" smtClean="0">
                <a:hlinkClick r:id="rId3"/>
              </a:rPr>
              <a:t>Usability FAQ</a:t>
            </a:r>
            <a:endParaRPr lang="en-US" dirty="0" smtClean="0"/>
          </a:p>
          <a:p>
            <a:pPr lvl="3"/>
            <a:r>
              <a:rPr lang="en-US" dirty="0" smtClean="0"/>
              <a:t>Send your name, S-user ID, company name/number, email, and time zone to supportusability@sap.com</a:t>
            </a:r>
          </a:p>
          <a:p>
            <a:pPr lvl="3"/>
            <a:endParaRPr lang="en-US" dirty="0" smtClean="0"/>
          </a:p>
          <a:p>
            <a:pPr lvl="2"/>
            <a:r>
              <a:rPr lang="en-US" b="1" dirty="0" smtClean="0">
                <a:latin typeface="+mj-lt"/>
              </a:rPr>
              <a:t>Keep submitting PCC survey responses</a:t>
            </a:r>
          </a:p>
          <a:p>
            <a:pPr lvl="3"/>
            <a:r>
              <a:rPr lang="en-US" dirty="0" smtClean="0"/>
              <a:t>We monitor and track these responses so we can influence internal teams</a:t>
            </a:r>
          </a:p>
          <a:p>
            <a:pPr lvl="2"/>
            <a:r>
              <a:rPr lang="en-US" b="1" dirty="0" smtClean="0">
                <a:latin typeface="+mj-lt"/>
              </a:rPr>
              <a:t>Coming Soon: Twitter account</a:t>
            </a:r>
          </a:p>
          <a:p>
            <a:pPr lvl="2">
              <a:buNone/>
            </a:pPr>
            <a:endParaRPr lang="en-US" dirty="0" smtClean="0"/>
          </a:p>
          <a:p>
            <a:pPr marL="184150" lvl="1" indent="-182563" fontAlgn="base">
              <a:spcBef>
                <a:spcPct val="25000"/>
              </a:spcBef>
              <a:spcAft>
                <a:spcPct val="0"/>
              </a:spcAft>
              <a:buClr>
                <a:srgbClr val="F0AB00"/>
              </a:buClr>
            </a:pPr>
            <a:endParaRPr lang="en-US" dirty="0"/>
          </a:p>
        </p:txBody>
      </p:sp>
      <p:pic>
        <p:nvPicPr>
          <p:cNvPr id="2050" name="Picture 2"/>
          <p:cNvPicPr>
            <a:picLocks noGrp="1" noChangeAspect="1" noChangeArrowheads="1"/>
          </p:cNvPicPr>
          <p:nvPr>
            <p:ph type="pic" sz="quarter" idx="10"/>
          </p:nvPr>
        </p:nvPicPr>
        <p:blipFill>
          <a:blip r:embed="rId4" cstate="print"/>
          <a:srcRect l="2567" r="2567"/>
          <a:stretch>
            <a:fillRect/>
          </a:stretch>
        </p:blipFill>
        <p:spPr bwMode="auto">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dirty="0" smtClean="0"/>
              <a:t>Contact information:</a:t>
            </a:r>
          </a:p>
          <a:p>
            <a:endParaRPr lang="en-US" dirty="0" smtClean="0"/>
          </a:p>
          <a:p>
            <a:r>
              <a:rPr lang="en-US" dirty="0" smtClean="0"/>
              <a:t>Kristen Scheffler</a:t>
            </a:r>
          </a:p>
          <a:p>
            <a:r>
              <a:rPr lang="en-US" dirty="0" smtClean="0"/>
              <a:t>Customer Liaison and Communications Manager</a:t>
            </a:r>
          </a:p>
          <a:p>
            <a:r>
              <a:rPr lang="en-US" dirty="0" smtClean="0"/>
              <a:t>SAP America</a:t>
            </a:r>
          </a:p>
          <a:p>
            <a:r>
              <a:rPr lang="en-US" dirty="0" smtClean="0"/>
              <a:t>407-417-2415</a:t>
            </a:r>
          </a:p>
          <a:p>
            <a:r>
              <a:rPr lang="en-US" dirty="0" smtClean="0">
                <a:hlinkClick r:id="rId3"/>
              </a:rPr>
              <a:t>kristen.scheffler@sap.com</a:t>
            </a:r>
            <a:endParaRPr lang="en-US" dirty="0" smtClean="0"/>
          </a:p>
          <a:p>
            <a:r>
              <a:rPr lang="en-US" dirty="0" smtClean="0"/>
              <a:t>Twitter: @</a:t>
            </a:r>
            <a:r>
              <a:rPr lang="en-US" dirty="0" err="1" smtClean="0"/>
              <a:t>krscheffler</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Experience Team Mission</a:t>
            </a:r>
            <a:endParaRPr lang="en-US" dirty="0"/>
          </a:p>
        </p:txBody>
      </p:sp>
      <p:sp>
        <p:nvSpPr>
          <p:cNvPr id="3" name="Text Placeholder 2"/>
          <p:cNvSpPr>
            <a:spLocks noGrp="1"/>
          </p:cNvSpPr>
          <p:nvPr>
            <p:ph type="body" sz="quarter" idx="10"/>
          </p:nvPr>
        </p:nvSpPr>
        <p:spPr>
          <a:xfrm>
            <a:off x="324000" y="1542577"/>
            <a:ext cx="4392013" cy="3587635"/>
          </a:xfrm>
        </p:spPr>
        <p:txBody>
          <a:bodyPr/>
          <a:lstStyle/>
          <a:p>
            <a:pPr marL="184150" lvl="1" indent="-182563" algn="ctr" eaLnBrk="0" hangingPunct="0">
              <a:spcBef>
                <a:spcPct val="25000"/>
              </a:spcBef>
              <a:buClr>
                <a:srgbClr val="F0AB00"/>
              </a:buClr>
            </a:pPr>
            <a:r>
              <a:rPr lang="en-US" b="1" dirty="0" smtClean="0"/>
              <a:t>To fully understand our customers’ experience with SAP Support  in order to </a:t>
            </a:r>
            <a:r>
              <a:rPr lang="en-US" b="1" dirty="0" smtClean="0">
                <a:solidFill>
                  <a:srgbClr val="FF0000"/>
                </a:solidFill>
              </a:rPr>
              <a:t>influence</a:t>
            </a:r>
            <a:r>
              <a:rPr lang="en-US" b="1" dirty="0" smtClean="0"/>
              <a:t> support programs and solutions</a:t>
            </a:r>
            <a:endParaRPr lang="en-US" b="1" dirty="0" smtClean="0">
              <a:solidFill>
                <a:srgbClr val="000000"/>
              </a:solidFill>
              <a:latin typeface="Arial" pitchFamily="34" charset="0"/>
              <a:ea typeface="Arial Unicode MS" pitchFamily="34" charset="-128"/>
              <a:cs typeface="Arial Unicode MS" pitchFamily="34" charset="-128"/>
            </a:endParaRPr>
          </a:p>
          <a:p>
            <a:pPr lvl="2"/>
            <a:r>
              <a:rPr lang="en-US" dirty="0" smtClean="0">
                <a:solidFill>
                  <a:srgbClr val="000000"/>
                </a:solidFill>
                <a:latin typeface="Arial" pitchFamily="34" charset="0"/>
                <a:ea typeface="Arial Unicode MS" pitchFamily="34" charset="-128"/>
                <a:cs typeface="Arial Unicode MS" pitchFamily="34" charset="-128"/>
              </a:rPr>
              <a:t>4 main functions within Customer Experience exist so we can listen, engage, act, and influence based on our customers feedback</a:t>
            </a:r>
          </a:p>
          <a:p>
            <a:pPr lvl="3"/>
            <a:r>
              <a:rPr lang="en-US" b="1" dirty="0" smtClean="0">
                <a:solidFill>
                  <a:srgbClr val="000000"/>
                </a:solidFill>
                <a:ea typeface="Arial Unicode MS" pitchFamily="34" charset="-128"/>
                <a:cs typeface="Arial Unicode MS" pitchFamily="34" charset="-128"/>
              </a:rPr>
              <a:t>Customer Feedback</a:t>
            </a:r>
            <a:r>
              <a:rPr lang="en-US" dirty="0" smtClean="0">
                <a:solidFill>
                  <a:srgbClr val="000000"/>
                </a:solidFill>
                <a:ea typeface="Arial Unicode MS" pitchFamily="34" charset="-128"/>
                <a:cs typeface="Arial Unicode MS" pitchFamily="34" charset="-128"/>
              </a:rPr>
              <a:t>: Provide holistic view of feedback into Support organization so we can use data to influence change</a:t>
            </a:r>
          </a:p>
          <a:p>
            <a:pPr lvl="3"/>
            <a:r>
              <a:rPr lang="en-US" b="1" dirty="0" smtClean="0">
                <a:solidFill>
                  <a:srgbClr val="000000"/>
                </a:solidFill>
                <a:ea typeface="Arial Unicode MS" pitchFamily="34" charset="-128"/>
                <a:cs typeface="Arial Unicode MS" pitchFamily="34" charset="-128"/>
              </a:rPr>
              <a:t>Usability</a:t>
            </a:r>
            <a:r>
              <a:rPr lang="en-US" dirty="0" smtClean="0">
                <a:solidFill>
                  <a:srgbClr val="000000"/>
                </a:solidFill>
                <a:ea typeface="Arial Unicode MS" pitchFamily="34" charset="-128"/>
                <a:cs typeface="Arial Unicode MS" pitchFamily="34" charset="-128"/>
              </a:rPr>
              <a:t>: </a:t>
            </a:r>
            <a:r>
              <a:rPr lang="en-GB" dirty="0" smtClean="0"/>
              <a:t>Observe customers as they interact with Support in order to improve the usability of applications and services </a:t>
            </a:r>
            <a:endParaRPr lang="en-US" dirty="0" smtClean="0">
              <a:solidFill>
                <a:srgbClr val="000000"/>
              </a:solidFill>
              <a:ea typeface="Arial Unicode MS" pitchFamily="34" charset="-128"/>
              <a:cs typeface="Arial Unicode MS" pitchFamily="34" charset="-128"/>
            </a:endParaRPr>
          </a:p>
          <a:p>
            <a:pPr lvl="3"/>
            <a:r>
              <a:rPr lang="en-US" b="1" dirty="0" smtClean="0">
                <a:solidFill>
                  <a:srgbClr val="000000"/>
                </a:solidFill>
                <a:ea typeface="Arial Unicode MS" pitchFamily="34" charset="-128"/>
                <a:cs typeface="Arial Unicode MS" pitchFamily="34" charset="-128"/>
              </a:rPr>
              <a:t>Customer Insight</a:t>
            </a:r>
            <a:r>
              <a:rPr lang="en-US" dirty="0" smtClean="0">
                <a:solidFill>
                  <a:srgbClr val="000000"/>
                </a:solidFill>
                <a:ea typeface="Arial Unicode MS" pitchFamily="34" charset="-128"/>
                <a:cs typeface="Arial Unicode MS" pitchFamily="34" charset="-128"/>
              </a:rPr>
              <a:t>: Personalized demonstrations with customers to ensure they have the necessary education to function within the SAP Support Portal</a:t>
            </a:r>
          </a:p>
          <a:p>
            <a:pPr lvl="3"/>
            <a:r>
              <a:rPr lang="en-US" b="1" dirty="0" smtClean="0">
                <a:solidFill>
                  <a:srgbClr val="000000"/>
                </a:solidFill>
                <a:ea typeface="Arial Unicode MS" pitchFamily="34" charset="-128"/>
                <a:cs typeface="Arial Unicode MS" pitchFamily="34" charset="-128"/>
              </a:rPr>
              <a:t>Customer Liaison</a:t>
            </a:r>
            <a:r>
              <a:rPr lang="en-US" dirty="0" smtClean="0">
                <a:solidFill>
                  <a:srgbClr val="000000"/>
                </a:solidFill>
                <a:ea typeface="Arial Unicode MS" pitchFamily="34" charset="-128"/>
                <a:cs typeface="Arial Unicode MS" pitchFamily="34" charset="-128"/>
              </a:rPr>
              <a:t>: Build community with our customers to engage, share, and communicate in regards to SAP Support</a:t>
            </a:r>
          </a:p>
        </p:txBody>
      </p:sp>
      <p:grpSp>
        <p:nvGrpSpPr>
          <p:cNvPr id="4" name="Group 3"/>
          <p:cNvGrpSpPr/>
          <p:nvPr/>
        </p:nvGrpSpPr>
        <p:grpSpPr>
          <a:xfrm>
            <a:off x="4854938" y="1395044"/>
            <a:ext cx="4060312" cy="4060312"/>
            <a:chOff x="3761658" y="1247058"/>
            <a:chExt cx="4060312" cy="4060312"/>
          </a:xfrm>
        </p:grpSpPr>
        <p:sp>
          <p:nvSpPr>
            <p:cNvPr id="5" name="Block Arc 4"/>
            <p:cNvSpPr/>
            <p:nvPr/>
          </p:nvSpPr>
          <p:spPr>
            <a:xfrm>
              <a:off x="4229100" y="1714500"/>
              <a:ext cx="3125428" cy="3125428"/>
            </a:xfrm>
            <a:prstGeom prst="blockArc">
              <a:avLst>
                <a:gd name="adj1" fmla="val 10800000"/>
                <a:gd name="adj2" fmla="val 16200000"/>
                <a:gd name="adj3" fmla="val 4642"/>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6" name="Block Arc 5"/>
            <p:cNvSpPr/>
            <p:nvPr/>
          </p:nvSpPr>
          <p:spPr>
            <a:xfrm>
              <a:off x="4229100" y="1714500"/>
              <a:ext cx="3125428" cy="3125428"/>
            </a:xfrm>
            <a:prstGeom prst="blockArc">
              <a:avLst>
                <a:gd name="adj1" fmla="val 5400000"/>
                <a:gd name="adj2" fmla="val 10800000"/>
                <a:gd name="adj3" fmla="val 4642"/>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7" name="Block Arc 6"/>
            <p:cNvSpPr/>
            <p:nvPr/>
          </p:nvSpPr>
          <p:spPr>
            <a:xfrm>
              <a:off x="4229100" y="1714500"/>
              <a:ext cx="3125428" cy="3125428"/>
            </a:xfrm>
            <a:prstGeom prst="blockArc">
              <a:avLst>
                <a:gd name="adj1" fmla="val 0"/>
                <a:gd name="adj2" fmla="val 5400000"/>
                <a:gd name="adj3" fmla="val 4642"/>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8" name="Block Arc 7"/>
            <p:cNvSpPr/>
            <p:nvPr/>
          </p:nvSpPr>
          <p:spPr>
            <a:xfrm>
              <a:off x="4229100" y="1714500"/>
              <a:ext cx="3125428" cy="3125428"/>
            </a:xfrm>
            <a:prstGeom prst="blockArc">
              <a:avLst>
                <a:gd name="adj1" fmla="val 16200000"/>
                <a:gd name="adj2" fmla="val 0"/>
                <a:gd name="adj3" fmla="val 4642"/>
              </a:avLst>
            </a:pr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nvGrpSpPr>
            <p:cNvPr id="9" name="Group 28"/>
            <p:cNvGrpSpPr/>
            <p:nvPr/>
          </p:nvGrpSpPr>
          <p:grpSpPr>
            <a:xfrm>
              <a:off x="5288106" y="1247058"/>
              <a:ext cx="1007417" cy="1007417"/>
              <a:chOff x="2544291" y="1843"/>
              <a:chExt cx="1007417" cy="1007417"/>
            </a:xfrm>
            <a:scene3d>
              <a:camera prst="orthographicFront"/>
              <a:lightRig rig="flat" dir="t"/>
            </a:scene3d>
          </p:grpSpPr>
          <p:sp>
            <p:nvSpPr>
              <p:cNvPr id="22" name="Oval 21"/>
              <p:cNvSpPr/>
              <p:nvPr/>
            </p:nvSpPr>
            <p:spPr>
              <a:xfrm>
                <a:off x="2544291" y="1843"/>
                <a:ext cx="1007417" cy="1007417"/>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Oval 8"/>
              <p:cNvSpPr/>
              <p:nvPr/>
            </p:nvSpPr>
            <p:spPr>
              <a:xfrm>
                <a:off x="2691824" y="149376"/>
                <a:ext cx="712351" cy="712351"/>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eaLnBrk="0" fontAlgn="base" hangingPunct="0">
                  <a:lnSpc>
                    <a:spcPct val="90000"/>
                  </a:lnSpc>
                  <a:spcBef>
                    <a:spcPct val="30000"/>
                  </a:spcBef>
                  <a:spcAft>
                    <a:spcPct val="35000"/>
                  </a:spcAft>
                  <a:buClr>
                    <a:srgbClr val="F0AB00"/>
                  </a:buClr>
                  <a:buSzPct val="80000"/>
                  <a:buFont typeface="Wingdings" pitchFamily="2" charset="2"/>
                  <a:buNone/>
                  <a:defRPr/>
                </a:pPr>
                <a:r>
                  <a:rPr lang="en-US" sz="1200" dirty="0">
                    <a:solidFill>
                      <a:srgbClr val="FFFFFF"/>
                    </a:solidFill>
                  </a:rPr>
                  <a:t>Customer Feedback</a:t>
                </a:r>
              </a:p>
            </p:txBody>
          </p:sp>
        </p:grpSp>
        <p:grpSp>
          <p:nvGrpSpPr>
            <p:cNvPr id="10" name="Group 31"/>
            <p:cNvGrpSpPr/>
            <p:nvPr/>
          </p:nvGrpSpPr>
          <p:grpSpPr>
            <a:xfrm>
              <a:off x="6814553" y="2773506"/>
              <a:ext cx="1007417" cy="1007417"/>
              <a:chOff x="4070738" y="1528291"/>
              <a:chExt cx="1007417" cy="1007417"/>
            </a:xfrm>
            <a:scene3d>
              <a:camera prst="orthographicFront"/>
              <a:lightRig rig="flat" dir="t"/>
            </a:scene3d>
          </p:grpSpPr>
          <p:sp>
            <p:nvSpPr>
              <p:cNvPr id="20" name="Oval 19"/>
              <p:cNvSpPr/>
              <p:nvPr/>
            </p:nvSpPr>
            <p:spPr>
              <a:xfrm>
                <a:off x="4070738" y="1528291"/>
                <a:ext cx="1007417" cy="1007417"/>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Oval 10"/>
              <p:cNvSpPr/>
              <p:nvPr/>
            </p:nvSpPr>
            <p:spPr>
              <a:xfrm>
                <a:off x="4218271" y="1675824"/>
                <a:ext cx="712351" cy="712351"/>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eaLnBrk="0" fontAlgn="base" hangingPunct="0">
                  <a:lnSpc>
                    <a:spcPct val="90000"/>
                  </a:lnSpc>
                  <a:spcBef>
                    <a:spcPct val="30000"/>
                  </a:spcBef>
                  <a:spcAft>
                    <a:spcPct val="35000"/>
                  </a:spcAft>
                  <a:buClr>
                    <a:srgbClr val="F0AB00"/>
                  </a:buClr>
                  <a:buSzPct val="80000"/>
                  <a:buFont typeface="Wingdings" pitchFamily="2" charset="2"/>
                  <a:buNone/>
                  <a:defRPr/>
                </a:pPr>
                <a:r>
                  <a:rPr lang="en-US" sz="1200" dirty="0">
                    <a:solidFill>
                      <a:srgbClr val="FFFFFF"/>
                    </a:solidFill>
                  </a:rPr>
                  <a:t>Usability</a:t>
                </a:r>
              </a:p>
            </p:txBody>
          </p:sp>
        </p:grpSp>
        <p:grpSp>
          <p:nvGrpSpPr>
            <p:cNvPr id="11" name="Group 34"/>
            <p:cNvGrpSpPr/>
            <p:nvPr/>
          </p:nvGrpSpPr>
          <p:grpSpPr>
            <a:xfrm>
              <a:off x="5288106" y="4299953"/>
              <a:ext cx="1007417" cy="1007417"/>
              <a:chOff x="2544291" y="3054738"/>
              <a:chExt cx="1007417" cy="1007417"/>
            </a:xfrm>
            <a:scene3d>
              <a:camera prst="orthographicFront"/>
              <a:lightRig rig="flat" dir="t"/>
            </a:scene3d>
          </p:grpSpPr>
          <p:sp>
            <p:nvSpPr>
              <p:cNvPr id="18" name="Oval 17"/>
              <p:cNvSpPr/>
              <p:nvPr/>
            </p:nvSpPr>
            <p:spPr>
              <a:xfrm>
                <a:off x="2544291" y="3054738"/>
                <a:ext cx="1007417" cy="1007417"/>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Oval 12"/>
              <p:cNvSpPr/>
              <p:nvPr/>
            </p:nvSpPr>
            <p:spPr>
              <a:xfrm>
                <a:off x="2691824" y="3202271"/>
                <a:ext cx="712351" cy="712351"/>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eaLnBrk="0" fontAlgn="base" hangingPunct="0">
                  <a:lnSpc>
                    <a:spcPct val="90000"/>
                  </a:lnSpc>
                  <a:spcBef>
                    <a:spcPct val="30000"/>
                  </a:spcBef>
                  <a:spcAft>
                    <a:spcPct val="35000"/>
                  </a:spcAft>
                  <a:buClr>
                    <a:srgbClr val="F0AB00"/>
                  </a:buClr>
                  <a:buSzPct val="80000"/>
                  <a:buFont typeface="Wingdings" pitchFamily="2" charset="2"/>
                  <a:buNone/>
                  <a:defRPr/>
                </a:pPr>
                <a:r>
                  <a:rPr lang="en-US" sz="1200" dirty="0">
                    <a:solidFill>
                      <a:srgbClr val="FFFFFF"/>
                    </a:solidFill>
                  </a:rPr>
                  <a:t>Customer Insight</a:t>
                </a:r>
              </a:p>
            </p:txBody>
          </p:sp>
        </p:grpSp>
        <p:grpSp>
          <p:nvGrpSpPr>
            <p:cNvPr id="12" name="Group 37"/>
            <p:cNvGrpSpPr/>
            <p:nvPr/>
          </p:nvGrpSpPr>
          <p:grpSpPr>
            <a:xfrm>
              <a:off x="3761658" y="2773506"/>
              <a:ext cx="1007417" cy="1007417"/>
              <a:chOff x="1017843" y="1528291"/>
              <a:chExt cx="1007417" cy="1007417"/>
            </a:xfrm>
            <a:scene3d>
              <a:camera prst="orthographicFront"/>
              <a:lightRig rig="flat" dir="t"/>
            </a:scene3d>
          </p:grpSpPr>
          <p:sp>
            <p:nvSpPr>
              <p:cNvPr id="16" name="Oval 15"/>
              <p:cNvSpPr/>
              <p:nvPr/>
            </p:nvSpPr>
            <p:spPr>
              <a:xfrm>
                <a:off x="1017843" y="1528291"/>
                <a:ext cx="1007417" cy="1007417"/>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Oval 14"/>
              <p:cNvSpPr/>
              <p:nvPr/>
            </p:nvSpPr>
            <p:spPr>
              <a:xfrm>
                <a:off x="1165376" y="1675824"/>
                <a:ext cx="712351" cy="712351"/>
              </a:xfrm>
              <a:prstGeom prst="rect">
                <a:avLst/>
              </a:prstGeom>
              <a:sp3d/>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algn="ctr" defTabSz="533400" eaLnBrk="0" fontAlgn="base" hangingPunct="0">
                  <a:lnSpc>
                    <a:spcPct val="90000"/>
                  </a:lnSpc>
                  <a:spcBef>
                    <a:spcPct val="30000"/>
                  </a:spcBef>
                  <a:spcAft>
                    <a:spcPct val="35000"/>
                  </a:spcAft>
                  <a:buClr>
                    <a:srgbClr val="F0AB00"/>
                  </a:buClr>
                  <a:buSzPct val="80000"/>
                  <a:buFont typeface="Wingdings" pitchFamily="2" charset="2"/>
                  <a:buNone/>
                  <a:defRPr/>
                </a:pPr>
                <a:r>
                  <a:rPr lang="en-US" sz="1200" dirty="0">
                    <a:solidFill>
                      <a:srgbClr val="FFFFFF"/>
                    </a:solidFill>
                  </a:rPr>
                  <a:t>Customer Liaison</a:t>
                </a:r>
              </a:p>
            </p:txBody>
          </p:sp>
        </p:grpSp>
        <p:grpSp>
          <p:nvGrpSpPr>
            <p:cNvPr id="13" name="Group 40"/>
            <p:cNvGrpSpPr/>
            <p:nvPr/>
          </p:nvGrpSpPr>
          <p:grpSpPr>
            <a:xfrm>
              <a:off x="5075933" y="2561333"/>
              <a:ext cx="1439167" cy="1439167"/>
              <a:chOff x="0" y="2451084"/>
              <a:chExt cx="1439167" cy="1439167"/>
            </a:xfrm>
            <a:scene3d>
              <a:camera prst="orthographicFront"/>
              <a:lightRig rig="flat" dir="t"/>
            </a:scene3d>
          </p:grpSpPr>
          <p:sp>
            <p:nvSpPr>
              <p:cNvPr id="14" name="Oval 13"/>
              <p:cNvSpPr/>
              <p:nvPr/>
            </p:nvSpPr>
            <p:spPr>
              <a:xfrm>
                <a:off x="0" y="2451084"/>
                <a:ext cx="1439167" cy="1439167"/>
              </a:xfrm>
              <a:prstGeom prst="ellipse">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Oval 4"/>
              <p:cNvSpPr/>
              <p:nvPr/>
            </p:nvSpPr>
            <p:spPr>
              <a:xfrm>
                <a:off x="210761" y="2661845"/>
                <a:ext cx="1017645" cy="1017645"/>
              </a:xfrm>
              <a:prstGeom prst="rect">
                <a:avLst/>
              </a:prstGeom>
              <a:sp3d/>
            </p:spPr>
            <p:style>
              <a:lnRef idx="0">
                <a:scrgbClr r="0" g="0" b="0"/>
              </a:lnRef>
              <a:fillRef idx="0">
                <a:scrgbClr r="0" g="0" b="0"/>
              </a:fillRef>
              <a:effectRef idx="0">
                <a:scrgbClr r="0" g="0" b="0"/>
              </a:effectRef>
              <a:fontRef idx="minor">
                <a:schemeClr val="lt1"/>
              </a:fontRef>
            </p:style>
            <p:txBody>
              <a:bodyPr lIns="19050" tIns="19050" rIns="19050" bIns="19050" spcCol="1270" anchor="ctr"/>
              <a:lstStyle/>
              <a:p>
                <a:pPr algn="ctr" defTabSz="666750" eaLnBrk="0" fontAlgn="base" hangingPunct="0">
                  <a:lnSpc>
                    <a:spcPct val="90000"/>
                  </a:lnSpc>
                  <a:spcBef>
                    <a:spcPct val="30000"/>
                  </a:spcBef>
                  <a:spcAft>
                    <a:spcPct val="35000"/>
                  </a:spcAft>
                  <a:buClr>
                    <a:srgbClr val="F0AB00"/>
                  </a:buClr>
                  <a:buSzPct val="80000"/>
                  <a:buFont typeface="Wingdings" pitchFamily="2" charset="2"/>
                  <a:buNone/>
                  <a:defRPr/>
                </a:pPr>
                <a:r>
                  <a:rPr lang="en-US" sz="1500" dirty="0">
                    <a:solidFill>
                      <a:srgbClr val="FFFFFF"/>
                    </a:solidFill>
                  </a:rPr>
                  <a:t>Customer Experience</a:t>
                </a:r>
              </a:p>
            </p:txBody>
          </p:sp>
        </p:grpSp>
      </p:gr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Group 28"/>
          <p:cNvGrpSpPr/>
          <p:nvPr/>
        </p:nvGrpSpPr>
        <p:grpSpPr>
          <a:xfrm>
            <a:off x="323999" y="324000"/>
            <a:ext cx="8496000" cy="5761738"/>
            <a:chOff x="323999" y="324000"/>
            <a:chExt cx="8496000" cy="5761738"/>
          </a:xfrm>
        </p:grpSpPr>
        <p:grpSp>
          <p:nvGrpSpPr>
            <p:cNvPr id="5" name="Group 73"/>
            <p:cNvGrpSpPr/>
            <p:nvPr/>
          </p:nvGrpSpPr>
          <p:grpSpPr>
            <a:xfrm>
              <a:off x="1245790" y="325738"/>
              <a:ext cx="163513" cy="5760000"/>
              <a:chOff x="0" y="0"/>
              <a:chExt cx="163513" cy="6858000"/>
            </a:xfrm>
          </p:grpSpPr>
          <p:cxnSp>
            <p:nvCxnSpPr>
              <p:cNvPr id="73" name="Straight Connector 72"/>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7" name="Group 76"/>
            <p:cNvGrpSpPr/>
            <p:nvPr/>
          </p:nvGrpSpPr>
          <p:grpSpPr>
            <a:xfrm>
              <a:off x="2328068" y="325738"/>
              <a:ext cx="163513" cy="5760000"/>
              <a:chOff x="0" y="0"/>
              <a:chExt cx="163513" cy="6858000"/>
            </a:xfrm>
          </p:grpSpPr>
          <p:cxnSp>
            <p:nvCxnSpPr>
              <p:cNvPr id="71" name="Straight Connector 70"/>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 name="Group 79"/>
            <p:cNvGrpSpPr/>
            <p:nvPr/>
          </p:nvGrpSpPr>
          <p:grpSpPr>
            <a:xfrm>
              <a:off x="3410346" y="325738"/>
              <a:ext cx="163513" cy="5760000"/>
              <a:chOff x="0" y="0"/>
              <a:chExt cx="163513" cy="6858000"/>
            </a:xfrm>
          </p:grpSpPr>
          <p:cxnSp>
            <p:nvCxnSpPr>
              <p:cNvPr id="69" name="Straight Connector 68"/>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 name="Group 82"/>
            <p:cNvGrpSpPr/>
            <p:nvPr/>
          </p:nvGrpSpPr>
          <p:grpSpPr>
            <a:xfrm>
              <a:off x="4492624" y="325738"/>
              <a:ext cx="163513" cy="5760000"/>
              <a:chOff x="0" y="0"/>
              <a:chExt cx="163513" cy="6858000"/>
            </a:xfrm>
          </p:grpSpPr>
          <p:cxnSp>
            <p:nvCxnSpPr>
              <p:cNvPr id="67" name="Straight Connector 66"/>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0" name="Group 85"/>
            <p:cNvGrpSpPr/>
            <p:nvPr/>
          </p:nvGrpSpPr>
          <p:grpSpPr>
            <a:xfrm>
              <a:off x="5574902" y="325738"/>
              <a:ext cx="163513" cy="5760000"/>
              <a:chOff x="0" y="0"/>
              <a:chExt cx="163513" cy="6858000"/>
            </a:xfrm>
          </p:grpSpPr>
          <p:cxnSp>
            <p:nvCxnSpPr>
              <p:cNvPr id="65" name="Straight Connector 64"/>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 name="Group 88"/>
            <p:cNvGrpSpPr/>
            <p:nvPr/>
          </p:nvGrpSpPr>
          <p:grpSpPr>
            <a:xfrm>
              <a:off x="6657180" y="325738"/>
              <a:ext cx="163513" cy="5760000"/>
              <a:chOff x="0" y="0"/>
              <a:chExt cx="163513" cy="6858000"/>
            </a:xfrm>
          </p:grpSpPr>
          <p:cxnSp>
            <p:nvCxnSpPr>
              <p:cNvPr id="63" name="Straight Connector 62"/>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2" name="Group 91"/>
            <p:cNvGrpSpPr/>
            <p:nvPr/>
          </p:nvGrpSpPr>
          <p:grpSpPr>
            <a:xfrm>
              <a:off x="7739458" y="325738"/>
              <a:ext cx="163513" cy="5760000"/>
              <a:chOff x="0" y="0"/>
              <a:chExt cx="163513" cy="6858000"/>
            </a:xfrm>
          </p:grpSpPr>
          <p:cxnSp>
            <p:nvCxnSpPr>
              <p:cNvPr id="61" name="Straight Connector 60"/>
              <p:cNvCxnSpPr/>
              <p:nvPr/>
            </p:nvCxnSpPr>
            <p:spPr>
              <a:xfrm rot="5400000">
                <a:off x="-3429000"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3265487" y="3429000"/>
                <a:ext cx="6858000" cy="0"/>
              </a:xfrm>
              <a:prstGeom prst="line">
                <a:avLst/>
              </a:prstGeom>
              <a:ln w="3175">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323999" y="324000"/>
              <a:ext cx="8496000" cy="5760000"/>
              <a:chOff x="323999" y="324000"/>
              <a:chExt cx="8496000" cy="5760000"/>
            </a:xfrm>
          </p:grpSpPr>
          <p:sp>
            <p:nvSpPr>
              <p:cNvPr id="60" name="Rectangle 59"/>
              <p:cNvSpPr/>
              <p:nvPr/>
            </p:nvSpPr>
            <p:spPr bwMode="gray">
              <a:xfrm>
                <a:off x="324000" y="324000"/>
                <a:ext cx="8494713" cy="912663"/>
              </a:xfrm>
              <a:prstGeom prst="rect">
                <a:avLst/>
              </a:prstGeom>
              <a:solidFill>
                <a:schemeClr val="tx2">
                  <a:lumMod val="20000"/>
                  <a:lumOff val="80000"/>
                  <a:alpha val="4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solidFill>
                      <a:schemeClr val="tx2"/>
                    </a:solidFill>
                    <a:effectLst/>
                    <a:uLnTx/>
                    <a:uFillTx/>
                    <a:ea typeface="Arial Unicode MS" pitchFamily="34" charset="-128"/>
                    <a:cs typeface="Arial Unicode MS" pitchFamily="34" charset="-128"/>
                  </a:rPr>
                  <a:t>Headline area</a:t>
                </a:r>
              </a:p>
            </p:txBody>
          </p:sp>
          <p:sp>
            <p:nvSpPr>
              <p:cNvPr id="3" name="Rectangle 2"/>
              <p:cNvSpPr/>
              <p:nvPr/>
            </p:nvSpPr>
            <p:spPr bwMode="gray">
              <a:xfrm>
                <a:off x="324000" y="1690688"/>
                <a:ext cx="8494713" cy="4391025"/>
              </a:xfrm>
              <a:prstGeom prst="rect">
                <a:avLst/>
              </a:prstGeom>
              <a:solidFill>
                <a:schemeClr val="tx2">
                  <a:lumMod val="20000"/>
                  <a:lumOff val="80000"/>
                  <a:alpha val="4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kern="0" dirty="0" smtClean="0">
                    <a:solidFill>
                      <a:schemeClr val="tx2"/>
                    </a:solidFill>
                    <a:ea typeface="Arial Unicode MS" pitchFamily="34" charset="-128"/>
                    <a:cs typeface="Arial Unicode MS" pitchFamily="34" charset="-128"/>
                  </a:rPr>
                  <a:t>Drawing area</a:t>
                </a:r>
              </a:p>
            </p:txBody>
          </p:sp>
          <p:sp>
            <p:nvSpPr>
              <p:cNvPr id="164" name="Rectangle 163"/>
              <p:cNvSpPr/>
              <p:nvPr/>
            </p:nvSpPr>
            <p:spPr bwMode="gray">
              <a:xfrm>
                <a:off x="323999" y="324000"/>
                <a:ext cx="8496000" cy="5760000"/>
              </a:xfrm>
              <a:prstGeom prst="rect">
                <a:avLst/>
              </a:prstGeom>
              <a:noFill/>
              <a:ln w="3175" algn="ctr">
                <a:solidFill>
                  <a:schemeClr val="accent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3" name="Rectangle 82"/>
              <p:cNvSpPr/>
              <p:nvPr/>
            </p:nvSpPr>
            <p:spPr bwMode="gray">
              <a:xfrm>
                <a:off x="324000" y="1236663"/>
                <a:ext cx="8494712" cy="453600"/>
              </a:xfrm>
              <a:prstGeom prst="rect">
                <a:avLst/>
              </a:prstGeom>
              <a:solidFill>
                <a:schemeClr val="tx2">
                  <a:alpha val="53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White space</a:t>
                </a:r>
              </a:p>
            </p:txBody>
          </p:sp>
        </p:grpSp>
      </p:grpSp>
      <p:sp>
        <p:nvSpPr>
          <p:cNvPr id="55" name="Title 54"/>
          <p:cNvSpPr>
            <a:spLocks noGrp="1"/>
          </p:cNvSpPr>
          <p:nvPr>
            <p:ph type="title"/>
          </p:nvPr>
        </p:nvSpPr>
        <p:spPr/>
        <p:txBody>
          <a:bodyPr/>
          <a:lstStyle/>
          <a:p>
            <a:r>
              <a:rPr lang="en-US" dirty="0" smtClean="0"/>
              <a:t>The Grid</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Influencing, Changing</a:t>
            </a:r>
            <a:br>
              <a:rPr lang="en-US" dirty="0" smtClean="0"/>
            </a:br>
            <a:r>
              <a:rPr lang="en-US" sz="2000" b="0" dirty="0" smtClean="0"/>
              <a:t>Customer engagement making a difference</a:t>
            </a:r>
            <a:endParaRPr lang="en-US" sz="2000" b="0" dirty="0"/>
          </a:p>
        </p:txBody>
      </p:sp>
      <p:sp>
        <p:nvSpPr>
          <p:cNvPr id="3" name="Text Placeholder 2"/>
          <p:cNvSpPr>
            <a:spLocks noGrp="1"/>
          </p:cNvSpPr>
          <p:nvPr>
            <p:ph type="body" sz="quarter" idx="10"/>
          </p:nvPr>
        </p:nvSpPr>
        <p:spPr>
          <a:xfrm>
            <a:off x="324000" y="1542577"/>
            <a:ext cx="4392013" cy="3587635"/>
          </a:xfrm>
        </p:spPr>
        <p:txBody>
          <a:bodyPr/>
          <a:lstStyle/>
          <a:p>
            <a:pPr marL="184150" lvl="1" indent="-182563" algn="ctr" eaLnBrk="0" hangingPunct="0">
              <a:spcBef>
                <a:spcPct val="25000"/>
              </a:spcBef>
              <a:buClr>
                <a:srgbClr val="F0AB00"/>
              </a:buClr>
            </a:pPr>
            <a:r>
              <a:rPr lang="en-US" b="1" dirty="0" smtClean="0"/>
              <a:t>Our customers talk to us and we listen.</a:t>
            </a:r>
          </a:p>
          <a:p>
            <a:pPr marL="184150" lvl="1" indent="-182563" algn="ctr" eaLnBrk="0" hangingPunct="0">
              <a:spcBef>
                <a:spcPct val="25000"/>
              </a:spcBef>
              <a:buClr>
                <a:srgbClr val="F0AB00"/>
              </a:buClr>
            </a:pPr>
            <a:r>
              <a:rPr lang="en-US" b="1" dirty="0" smtClean="0"/>
              <a:t> </a:t>
            </a:r>
          </a:p>
          <a:p>
            <a:pPr marL="184150" lvl="1" indent="-182563" algn="ctr" eaLnBrk="0" hangingPunct="0">
              <a:spcBef>
                <a:spcPct val="25000"/>
              </a:spcBef>
              <a:buClr>
                <a:srgbClr val="F0AB00"/>
              </a:buClr>
            </a:pPr>
            <a:r>
              <a:rPr lang="en-US" b="1" dirty="0" smtClean="0"/>
              <a:t>Based upon conversations, feedback, and usability studies, our customers have helped us identify the areas that affect them the most.  They have provided ideas and suggestions to improve, and we have taken these  and influenced change within support. </a:t>
            </a:r>
          </a:p>
          <a:p>
            <a:pPr marL="184150" lvl="1" indent="-182563" algn="ctr" eaLnBrk="0" hangingPunct="0">
              <a:spcBef>
                <a:spcPct val="25000"/>
              </a:spcBef>
              <a:buClr>
                <a:srgbClr val="F0AB00"/>
              </a:buClr>
            </a:pPr>
            <a:endParaRPr lang="en-US" b="1" dirty="0" smtClean="0"/>
          </a:p>
          <a:p>
            <a:pPr marL="184150" lvl="1" indent="-182563" algn="ctr" eaLnBrk="0" hangingPunct="0">
              <a:spcBef>
                <a:spcPct val="25000"/>
              </a:spcBef>
              <a:buClr>
                <a:srgbClr val="F0AB00"/>
              </a:buClr>
            </a:pPr>
            <a:r>
              <a:rPr lang="en-US" b="1" dirty="0" smtClean="0"/>
              <a:t>All of the changes and planned changes to our tools, processes, and applications have derived directly from our customers.</a:t>
            </a:r>
            <a:endParaRPr lang="en-US" dirty="0" smtClean="0">
              <a:solidFill>
                <a:srgbClr val="000000"/>
              </a:solidFill>
              <a:ea typeface="Arial Unicode MS" pitchFamily="34" charset="-128"/>
              <a:cs typeface="Arial Unicode MS" pitchFamily="34" charset="-128"/>
            </a:endParaRPr>
          </a:p>
        </p:txBody>
      </p:sp>
      <p:pic>
        <p:nvPicPr>
          <p:cNvPr id="24" name="Picture 23" descr="success.jpg"/>
          <p:cNvPicPr>
            <a:picLocks noChangeAspect="1"/>
          </p:cNvPicPr>
          <p:nvPr/>
        </p:nvPicPr>
        <p:blipFill>
          <a:blip r:embed="rId3" cstate="print"/>
          <a:stretch>
            <a:fillRect/>
          </a:stretch>
        </p:blipFill>
        <p:spPr>
          <a:xfrm>
            <a:off x="5292080" y="1412776"/>
            <a:ext cx="3307248" cy="5013176"/>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to the Customer Experience</a:t>
            </a:r>
            <a:endParaRPr lang="en-US" dirty="0"/>
          </a:p>
        </p:txBody>
      </p:sp>
      <p:sp>
        <p:nvSpPr>
          <p:cNvPr id="3" name="Text Placeholder 2"/>
          <p:cNvSpPr>
            <a:spLocks noGrp="1"/>
          </p:cNvSpPr>
          <p:nvPr>
            <p:ph type="body" sz="quarter" idx="10"/>
          </p:nvPr>
        </p:nvSpPr>
        <p:spPr>
          <a:xfrm>
            <a:off x="335017" y="1294078"/>
            <a:ext cx="3873425" cy="4391026"/>
          </a:xfrm>
        </p:spPr>
        <p:txBody>
          <a:bodyPr/>
          <a:lstStyle/>
          <a:p>
            <a:pPr lvl="0"/>
            <a:r>
              <a:rPr lang="en-US" dirty="0" smtClean="0"/>
              <a:t> </a:t>
            </a:r>
            <a:r>
              <a:rPr lang="en-US" u="sng" dirty="0" smtClean="0"/>
              <a:t>Current updates</a:t>
            </a:r>
          </a:p>
          <a:p>
            <a:pPr lvl="1">
              <a:buFont typeface="Arial" pitchFamily="34" charset="0"/>
              <a:buChar char="•"/>
            </a:pPr>
            <a:r>
              <a:rPr lang="en-US" dirty="0" smtClean="0"/>
              <a:t> </a:t>
            </a:r>
            <a:r>
              <a:rPr lang="en-US" sz="1600" b="1" dirty="0" smtClean="0"/>
              <a:t>Software Downloads</a:t>
            </a:r>
          </a:p>
          <a:p>
            <a:pPr lvl="2">
              <a:buFont typeface="Arial" pitchFamily="34" charset="0"/>
              <a:buChar char="•"/>
            </a:pPr>
            <a:r>
              <a:rPr lang="en-US" dirty="0" smtClean="0"/>
              <a:t>Notifications of Address Directories, Service Packs, and Fix Packs</a:t>
            </a:r>
          </a:p>
          <a:p>
            <a:pPr lvl="2"/>
            <a:r>
              <a:rPr lang="en-US" dirty="0" smtClean="0"/>
              <a:t>Re-organized area for Business Analytics downloads</a:t>
            </a:r>
          </a:p>
          <a:p>
            <a:pPr lvl="2"/>
            <a:r>
              <a:rPr lang="en-US" dirty="0" smtClean="0"/>
              <a:t>Links within Download to the Product Availability Matrix, Maintenance Dates, and Supported Platforms</a:t>
            </a:r>
          </a:p>
          <a:p>
            <a:pPr lvl="2"/>
            <a:r>
              <a:rPr lang="en-US" dirty="0" smtClean="0"/>
              <a:t>Full product version names available </a:t>
            </a:r>
          </a:p>
          <a:p>
            <a:pPr lvl="1">
              <a:buFont typeface="Arial" pitchFamily="34" charset="0"/>
              <a:buChar char="•"/>
            </a:pPr>
            <a:r>
              <a:rPr lang="en-US" sz="1600" b="1" dirty="0" smtClean="0"/>
              <a:t>Enterprise Support</a:t>
            </a:r>
          </a:p>
          <a:p>
            <a:pPr lvl="2">
              <a:buFont typeface="Arial" pitchFamily="34" charset="0"/>
              <a:buChar char="•"/>
            </a:pPr>
            <a:r>
              <a:rPr lang="en-US" dirty="0" smtClean="0"/>
              <a:t>Checklist of Enterprise Support Offerings for BusinessObjects customers</a:t>
            </a:r>
          </a:p>
          <a:p>
            <a:pPr lvl="1">
              <a:buFont typeface="Arial" pitchFamily="34" charset="0"/>
              <a:buChar char="•"/>
            </a:pPr>
            <a:r>
              <a:rPr lang="en-US" sz="1600" b="1" dirty="0" smtClean="0"/>
              <a:t>Tips and Tricks</a:t>
            </a:r>
          </a:p>
          <a:p>
            <a:pPr lvl="2"/>
            <a:r>
              <a:rPr lang="en-US" dirty="0" smtClean="0"/>
              <a:t>Page on SCN dedicated for Customer Support Tips and Tricks</a:t>
            </a:r>
          </a:p>
          <a:p>
            <a:pPr lvl="2">
              <a:buNone/>
            </a:pPr>
            <a:endParaRPr lang="en-US" sz="2000" b="1" u="sng" dirty="0" smtClean="0"/>
          </a:p>
        </p:txBody>
      </p:sp>
      <p:sp>
        <p:nvSpPr>
          <p:cNvPr id="4" name="Text Placeholder 2"/>
          <p:cNvSpPr txBox="1">
            <a:spLocks/>
          </p:cNvSpPr>
          <p:nvPr/>
        </p:nvSpPr>
        <p:spPr bwMode="gray">
          <a:xfrm>
            <a:off x="4781320" y="1314275"/>
            <a:ext cx="4041356" cy="4391026"/>
          </a:xfrm>
          <a:prstGeom prst="rect">
            <a:avLst/>
          </a:prstGeom>
        </p:spPr>
        <p:txBody>
          <a:bodyPr vert="horz" lIns="0" tIns="0" rIns="0" bIns="0" rtlCol="0">
            <a:noAutofit/>
          </a:bodyPr>
          <a:lstStyle/>
          <a:p>
            <a:r>
              <a:rPr kumimoji="0" lang="en-US" b="1" i="0" u="sng" strike="noStrike" kern="1200" cap="none" spc="0" normalizeH="0" baseline="0" noProof="0" dirty="0" smtClean="0">
                <a:ln>
                  <a:noFill/>
                </a:ln>
                <a:solidFill>
                  <a:schemeClr val="tx1"/>
                </a:solidFill>
                <a:effectLst/>
                <a:uLnTx/>
                <a:uFillTx/>
                <a:latin typeface="+mn-lt"/>
                <a:ea typeface="+mn-ea"/>
                <a:cs typeface="+mn-cs"/>
              </a:rPr>
              <a:t> Future updates</a:t>
            </a:r>
          </a:p>
          <a:p>
            <a:pPr>
              <a:lnSpc>
                <a:spcPct val="150000"/>
              </a:lnSpc>
              <a:buClr>
                <a:schemeClr val="accent1"/>
              </a:buClr>
              <a:buFont typeface="Arial" pitchFamily="34" charset="0"/>
              <a:buChar char="•"/>
            </a:pPr>
            <a:r>
              <a:rPr lang="en-US" sz="1600" b="1" dirty="0" smtClean="0">
                <a:latin typeface="+mn-lt"/>
              </a:rPr>
              <a:t>  Message Wizard/Component Selection</a:t>
            </a:r>
          </a:p>
          <a:p>
            <a:pPr lvl="1">
              <a:buClr>
                <a:schemeClr val="accent1"/>
              </a:buClr>
              <a:buFont typeface="Arial" pitchFamily="34" charset="0"/>
              <a:buChar char="•"/>
            </a:pPr>
            <a:r>
              <a:rPr lang="en-US" sz="1600" dirty="0" smtClean="0">
                <a:latin typeface="+mn-lt"/>
              </a:rPr>
              <a:t>Redesign of the Message Wizard and Component Selection areas of the SAP Support Portal</a:t>
            </a:r>
          </a:p>
          <a:p>
            <a:pPr>
              <a:buClr>
                <a:schemeClr val="accent1"/>
              </a:buClr>
              <a:buFont typeface="Arial" pitchFamily="34" charset="0"/>
              <a:buChar char="•"/>
            </a:pPr>
            <a:r>
              <a:rPr lang="en-US" sz="1600" dirty="0" smtClean="0">
                <a:latin typeface="+mn-lt"/>
              </a:rPr>
              <a:t>  </a:t>
            </a:r>
            <a:r>
              <a:rPr lang="en-US" sz="1600" b="1" dirty="0" smtClean="0">
                <a:latin typeface="+mn-lt"/>
              </a:rPr>
              <a:t>License Key contractual overview</a:t>
            </a:r>
          </a:p>
          <a:p>
            <a:pPr lvl="1">
              <a:buClr>
                <a:schemeClr val="accent1"/>
              </a:buClr>
              <a:buFont typeface="Arial" pitchFamily="34" charset="0"/>
              <a:buChar char="•"/>
            </a:pPr>
            <a:r>
              <a:rPr lang="en-US" sz="1600" dirty="0" smtClean="0">
                <a:latin typeface="+mn-lt"/>
              </a:rPr>
              <a:t>Provide contractual overview of licenses owned by customer in SAP Support Portal</a:t>
            </a:r>
          </a:p>
          <a:p>
            <a:pPr>
              <a:buClr>
                <a:schemeClr val="accent1"/>
              </a:buClr>
              <a:buFont typeface="Arial" pitchFamily="34" charset="0"/>
              <a:buChar char="•"/>
            </a:pPr>
            <a:r>
              <a:rPr lang="en-US" sz="1600" b="1" dirty="0" smtClean="0">
                <a:latin typeface="+mn-lt"/>
              </a:rPr>
              <a:t>  Enterprise Support collateral</a:t>
            </a:r>
          </a:p>
          <a:p>
            <a:pPr lvl="1">
              <a:buClr>
                <a:schemeClr val="accent1"/>
              </a:buClr>
              <a:buFont typeface="Arial" pitchFamily="34" charset="0"/>
              <a:buChar char="•"/>
            </a:pPr>
            <a:r>
              <a:rPr lang="en-US" sz="1600" dirty="0" smtClean="0">
                <a:latin typeface="+mn-lt"/>
              </a:rPr>
              <a:t>Map customer job/role to the appropriate Enterprise Support offering that will benefit them the most</a:t>
            </a:r>
          </a:p>
          <a:p>
            <a:pPr lvl="1">
              <a:buClr>
                <a:schemeClr val="accent1"/>
              </a:buClr>
              <a:buFont typeface="Arial" pitchFamily="34" charset="0"/>
              <a:buChar char="•"/>
            </a:pPr>
            <a:endParaRPr lang="en-US" sz="1600" dirty="0" smtClean="0">
              <a:latin typeface="+mn-lt"/>
            </a:endParaRPr>
          </a:p>
          <a:p>
            <a:pPr>
              <a:buClr>
                <a:schemeClr val="accent1"/>
              </a:buClr>
              <a:buFont typeface="Arial" pitchFamily="34" charset="0"/>
              <a:buChar char="•"/>
            </a:pPr>
            <a:endParaRPr lang="en-US" sz="1600" dirty="0" smtClean="0">
              <a:latin typeface="+mn-lt"/>
            </a:endParaRPr>
          </a:p>
          <a:p>
            <a:pPr lvl="1">
              <a:lnSpc>
                <a:spcPct val="150000"/>
              </a:lnSpc>
              <a:buClr>
                <a:schemeClr val="accent1"/>
              </a:buClr>
              <a:buFont typeface="Arial" pitchFamily="34" charset="0"/>
              <a:buChar char="•"/>
            </a:pPr>
            <a:endParaRPr lang="en-US" sz="1600" b="1" dirty="0" smtClean="0">
              <a:latin typeface="+mn-l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01966" y="3292698"/>
            <a:ext cx="8496000" cy="738664"/>
          </a:xfrm>
        </p:spPr>
        <p:txBody>
          <a:bodyPr/>
          <a:lstStyle/>
          <a:p>
            <a:r>
              <a:rPr lang="en-US" dirty="0" smtClean="0"/>
              <a:t>Current Updates</a:t>
            </a:r>
            <a:endParaRPr lang="en-US" dirty="0"/>
          </a:p>
        </p:txBody>
      </p:sp>
      <p:pic>
        <p:nvPicPr>
          <p:cNvPr id="7" name="Picture Placeholder 6" descr="divider1.jpg"/>
          <p:cNvPicPr>
            <a:picLocks noGrp="1" noChangeAspect="1"/>
          </p:cNvPicPr>
          <p:nvPr>
            <p:ph type="pic" sz="quarter" idx="11"/>
          </p:nvPr>
        </p:nvPicPr>
        <p:blipFill>
          <a:blip r:embed="rId3" cstate="print"/>
          <a:stretch>
            <a:fillRect/>
          </a:stretch>
        </p:blipFill>
        <p:spPr>
          <a:xfrm>
            <a:off x="330505" y="161998"/>
            <a:ext cx="8494005" cy="263628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Updates – Software Download</a:t>
            </a:r>
            <a:br>
              <a:rPr lang="en-US" dirty="0" smtClean="0"/>
            </a:br>
            <a:r>
              <a:rPr lang="en-US" sz="2000" b="0" dirty="0" smtClean="0"/>
              <a:t>Notifications of address directories, service packs, and fix packs</a:t>
            </a:r>
            <a:endParaRPr lang="en-US" sz="2000" b="0" dirty="0"/>
          </a:p>
        </p:txBody>
      </p:sp>
      <p:sp>
        <p:nvSpPr>
          <p:cNvPr id="3" name="Text Placeholder 2"/>
          <p:cNvSpPr>
            <a:spLocks noGrp="1"/>
          </p:cNvSpPr>
          <p:nvPr>
            <p:ph type="body" sz="quarter" idx="10"/>
          </p:nvPr>
        </p:nvSpPr>
        <p:spPr/>
        <p:txBody>
          <a:bodyPr/>
          <a:lstStyle/>
          <a:p>
            <a:pPr lvl="0" algn="ctr"/>
            <a:r>
              <a:rPr lang="en-US" dirty="0" smtClean="0"/>
              <a:t>Users can now register to be notified via email or text when a software release is available to download.  Check out the short how to video below or reference Knowledge Base Article </a:t>
            </a:r>
            <a:r>
              <a:rPr lang="en-US" dirty="0" smtClean="0">
                <a:hlinkClick r:id="rId3"/>
              </a:rPr>
              <a:t>1553034</a:t>
            </a:r>
            <a:endParaRPr lang="en-US" dirty="0" smtClean="0"/>
          </a:p>
          <a:p>
            <a:pPr lvl="0"/>
            <a:endParaRPr lang="en-US" dirty="0" smtClean="0"/>
          </a:p>
        </p:txBody>
      </p:sp>
      <p:pic>
        <p:nvPicPr>
          <p:cNvPr id="1026" name="Picture 2">
            <a:hlinkClick r:id="rId4"/>
          </p:cNvPr>
          <p:cNvPicPr>
            <a:picLocks noChangeAspect="1" noChangeArrowheads="1"/>
          </p:cNvPicPr>
          <p:nvPr/>
        </p:nvPicPr>
        <p:blipFill>
          <a:blip r:embed="rId5" cstate="print"/>
          <a:srcRect/>
          <a:stretch>
            <a:fillRect/>
          </a:stretch>
        </p:blipFill>
        <p:spPr bwMode="auto">
          <a:xfrm>
            <a:off x="1293564" y="2924577"/>
            <a:ext cx="6248400" cy="34766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Updates – Software Download</a:t>
            </a:r>
            <a:br>
              <a:rPr lang="en-US" dirty="0" smtClean="0"/>
            </a:br>
            <a:r>
              <a:rPr lang="en-US" sz="2000" b="0" dirty="0" smtClean="0"/>
              <a:t>Re-organized area for </a:t>
            </a:r>
            <a:r>
              <a:rPr lang="en-US" sz="2000" b="0" dirty="0" smtClean="0"/>
              <a:t>BusinessObjects </a:t>
            </a:r>
            <a:r>
              <a:rPr lang="en-US" sz="2000" b="0" dirty="0" smtClean="0"/>
              <a:t>downloads</a:t>
            </a:r>
            <a:endParaRPr lang="en-US" sz="2000" b="0" dirty="0"/>
          </a:p>
        </p:txBody>
      </p:sp>
      <p:sp>
        <p:nvSpPr>
          <p:cNvPr id="3" name="Text Placeholder 2"/>
          <p:cNvSpPr>
            <a:spLocks noGrp="1"/>
          </p:cNvSpPr>
          <p:nvPr>
            <p:ph type="body" sz="quarter" idx="10"/>
          </p:nvPr>
        </p:nvSpPr>
        <p:spPr/>
        <p:txBody>
          <a:bodyPr/>
          <a:lstStyle/>
          <a:p>
            <a:pPr lvl="0" algn="ctr"/>
            <a:r>
              <a:rPr lang="en-US" dirty="0" smtClean="0"/>
              <a:t>A special re-organized area for </a:t>
            </a:r>
            <a:r>
              <a:rPr lang="en-US" dirty="0" smtClean="0"/>
              <a:t>BusinessObjects </a:t>
            </a:r>
            <a:r>
              <a:rPr lang="en-US" dirty="0" smtClean="0"/>
              <a:t>downloads is available.  For easy access to SAP BusinessObjects software, customers can go to </a:t>
            </a:r>
            <a:r>
              <a:rPr lang="en-US" dirty="0" smtClean="0">
                <a:hlinkClick r:id="rId3"/>
              </a:rPr>
              <a:t>http://service.sap.com/sbop-downloads</a:t>
            </a:r>
            <a:r>
              <a:rPr lang="en-US" dirty="0" smtClean="0"/>
              <a:t>.   Recent product brand name changes are also visible, allowing customers to view and access the right product and download easily.</a:t>
            </a:r>
          </a:p>
          <a:p>
            <a:pPr lvl="0"/>
            <a:endParaRPr lang="en-US" dirty="0" smtClean="0"/>
          </a:p>
        </p:txBody>
      </p:sp>
      <p:pic>
        <p:nvPicPr>
          <p:cNvPr id="2050" name="Picture 2"/>
          <p:cNvPicPr>
            <a:picLocks noChangeAspect="1" noChangeArrowheads="1"/>
          </p:cNvPicPr>
          <p:nvPr/>
        </p:nvPicPr>
        <p:blipFill>
          <a:blip r:embed="rId4" cstate="print"/>
          <a:srcRect/>
          <a:stretch>
            <a:fillRect/>
          </a:stretch>
        </p:blipFill>
        <p:spPr bwMode="auto">
          <a:xfrm>
            <a:off x="0" y="3051672"/>
            <a:ext cx="9144000" cy="340656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Updates – Software Download</a:t>
            </a:r>
            <a:br>
              <a:rPr lang="en-US" dirty="0" smtClean="0"/>
            </a:br>
            <a:r>
              <a:rPr lang="en-US" sz="2000" b="0" dirty="0" smtClean="0"/>
              <a:t>Links within downloads to PAM, maintenance dates, and supported platforms</a:t>
            </a:r>
            <a:endParaRPr lang="en-US" sz="2000" b="0" dirty="0"/>
          </a:p>
        </p:txBody>
      </p:sp>
      <p:sp>
        <p:nvSpPr>
          <p:cNvPr id="3" name="Text Placeholder 2"/>
          <p:cNvSpPr>
            <a:spLocks noGrp="1"/>
          </p:cNvSpPr>
          <p:nvPr>
            <p:ph type="body" sz="quarter" idx="10"/>
          </p:nvPr>
        </p:nvSpPr>
        <p:spPr/>
        <p:txBody>
          <a:bodyPr/>
          <a:lstStyle/>
          <a:p>
            <a:pPr lvl="0" algn="ctr"/>
            <a:r>
              <a:rPr lang="en-US" dirty="0" smtClean="0"/>
              <a:t>A link leading to the Product Availability Matrix, maintenance dates for products, and supported platform information is now available under product version downloads.  This change makes it easier to find this important information for customers.</a:t>
            </a:r>
          </a:p>
          <a:p>
            <a:pPr lvl="0" algn="ctr"/>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288906" y="2787267"/>
            <a:ext cx="3661987" cy="1726723"/>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3778229" y="3426246"/>
            <a:ext cx="5365771" cy="30279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Updates – Software Download</a:t>
            </a:r>
            <a:br>
              <a:rPr lang="en-US" dirty="0" smtClean="0"/>
            </a:br>
            <a:r>
              <a:rPr lang="en-US" sz="2000" b="0" dirty="0" smtClean="0"/>
              <a:t>Full product names now visible in downloads</a:t>
            </a:r>
            <a:endParaRPr lang="en-US" sz="2000" b="0" dirty="0"/>
          </a:p>
        </p:txBody>
      </p:sp>
      <p:sp>
        <p:nvSpPr>
          <p:cNvPr id="3" name="Text Placeholder 2"/>
          <p:cNvSpPr>
            <a:spLocks noGrp="1"/>
          </p:cNvSpPr>
          <p:nvPr>
            <p:ph type="body" sz="quarter" idx="10"/>
          </p:nvPr>
        </p:nvSpPr>
        <p:spPr/>
        <p:txBody>
          <a:bodyPr/>
          <a:lstStyle/>
          <a:p>
            <a:pPr lvl="0" algn="ctr"/>
            <a:r>
              <a:rPr lang="en-US" dirty="0" smtClean="0"/>
              <a:t>Full product and product version names now appear alongside SAP acronyms.  These full names can be used to search for your product as well.  A great enhancement making it easier to find your product.</a:t>
            </a:r>
          </a:p>
        </p:txBody>
      </p:sp>
      <p:pic>
        <p:nvPicPr>
          <p:cNvPr id="4098" name="Picture 2"/>
          <p:cNvPicPr>
            <a:picLocks noChangeAspect="1" noChangeArrowheads="1"/>
          </p:cNvPicPr>
          <p:nvPr/>
        </p:nvPicPr>
        <p:blipFill>
          <a:blip r:embed="rId3" cstate="print"/>
          <a:srcRect/>
          <a:stretch>
            <a:fillRect/>
          </a:stretch>
        </p:blipFill>
        <p:spPr bwMode="auto">
          <a:xfrm>
            <a:off x="2419117" y="3040655"/>
            <a:ext cx="3861129" cy="2412694"/>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AP_2011_v1.2">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SAP_2011_v1.2</Template>
  <TotalTime>10820</TotalTime>
  <Words>1138</Words>
  <Application>Microsoft Office PowerPoint</Application>
  <PresentationFormat>On-screen Show (4:3)</PresentationFormat>
  <Paragraphs>124</Paragraphs>
  <Slides>20</Slides>
  <Notes>20</Notes>
  <HiddenSlides>4</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SAP_2011_v1.2</vt:lpstr>
      <vt:lpstr>SAP Support - Customer Experience Team Turning Information into Action</vt:lpstr>
      <vt:lpstr>Customer Experience Team Mission</vt:lpstr>
      <vt:lpstr>Listening, Influencing, Changing Customer engagement making a difference</vt:lpstr>
      <vt:lpstr>Improvements to the Customer Experience</vt:lpstr>
      <vt:lpstr>Current Updates</vt:lpstr>
      <vt:lpstr>Current Updates – Software Download Notifications of address directories, service packs, and fix packs</vt:lpstr>
      <vt:lpstr>Current Updates – Software Download Re-organized area for BusinessObjects downloads</vt:lpstr>
      <vt:lpstr>Current Updates – Software Download Links within downloads to PAM, maintenance dates, and supported platforms</vt:lpstr>
      <vt:lpstr>Current Updates – Software Download Full product names now visible in downloads</vt:lpstr>
      <vt:lpstr>Enterprise Support Collateral for BusinessObjects customers Checklist created to make finding the right service easier</vt:lpstr>
      <vt:lpstr>Tips and Tricks on SDN for BusinessObjects Valuable tips for product and support</vt:lpstr>
      <vt:lpstr>Future Updates</vt:lpstr>
      <vt:lpstr>Influencing change in SAP Support – Future Changes</vt:lpstr>
      <vt:lpstr>Future Updates – Message Wizard/Component Selection Redesign of the Message Wizard and Component Selection process</vt:lpstr>
      <vt:lpstr>Future Updates – License Keys Contractual overview of products under customer agreement</vt:lpstr>
      <vt:lpstr>Want to be involved?  We Want YOU!!!</vt:lpstr>
      <vt:lpstr>Thank You!</vt:lpstr>
      <vt:lpstr>Slide 18</vt:lpstr>
      <vt:lpstr>Slide 19</vt:lpstr>
      <vt:lpstr>The Grid</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Kristen Scheffler</dc:creator>
  <cp:lastModifiedBy>I816922</cp:lastModifiedBy>
  <cp:revision>24</cp:revision>
  <dcterms:created xsi:type="dcterms:W3CDTF">2011-06-17T13:41:34Z</dcterms:created>
  <dcterms:modified xsi:type="dcterms:W3CDTF">2011-11-17T15:18:25Z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-1482477773</vt:i4>
  </property>
  <property fmtid="{D5CDD505-2E9C-101B-9397-08002B2CF9AE}" pid="3" name="_NewReviewCycle">
    <vt:lpwstr/>
  </property>
  <property fmtid="{D5CDD505-2E9C-101B-9397-08002B2CF9AE}" pid="4" name="_EmailSubject">
    <vt:lpwstr>Presentation materials from Pitt BOUGMeeting</vt:lpwstr>
  </property>
  <property fmtid="{D5CDD505-2E9C-101B-9397-08002B2CF9AE}" pid="5" name="_AuthorEmail">
    <vt:lpwstr>kristen.scheffler@sap.com</vt:lpwstr>
  </property>
  <property fmtid="{D5CDD505-2E9C-101B-9397-08002B2CF9AE}" pid="6" name="_AuthorEmailDisplayName">
    <vt:lpwstr>Scheffler, Kristen</vt:lpwstr>
  </property>
  <property fmtid="{D5CDD505-2E9C-101B-9397-08002B2CF9AE}" pid="7" name="_PreviousAdHocReviewCycleID">
    <vt:i4>1357826825</vt:i4>
  </property>
</Properties>
</file>